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12192000"/>
  <p:notesSz cx="6858000" cy="9144000"/>
  <p:embeddedFontLst>
    <p:embeddedFont>
      <p:font typeface="Montserrat"/>
      <p:regular r:id="rId50"/>
      <p:bold r:id="rId51"/>
      <p:italic r:id="rId52"/>
      <p:boldItalic r:id="rId53"/>
    </p:embeddedFont>
    <p:embeddedFont>
      <p:font typeface="Montserrat Light"/>
      <p:regular r:id="rId54"/>
      <p:bold r:id="rId55"/>
      <p:italic r:id="rId56"/>
      <p:boldItalic r:id="rId57"/>
    </p:embeddedFont>
    <p:embeddedFont>
      <p:font typeface="Work Sans SemiBold"/>
      <p:regular r:id="rId58"/>
      <p:bold r:id="rId59"/>
      <p:italic r:id="rId60"/>
      <p:boldItalic r:id="rId61"/>
    </p:embeddedFont>
    <p:embeddedFont>
      <p:font typeface="Work Sans"/>
      <p:regular r:id="rId62"/>
      <p:bold r:id="rId63"/>
      <p:italic r:id="rId64"/>
      <p:boldItalic r:id="rId65"/>
    </p:embeddedFont>
    <p:embeddedFont>
      <p:font typeface="Work Sans Light"/>
      <p:regular r:id="rId66"/>
      <p:bold r:id="rId67"/>
      <p:italic r:id="rId68"/>
      <p:boldItalic r:id="rId69"/>
    </p:embeddedFont>
    <p:embeddedFont>
      <p:font typeface="Helvetica Neue"/>
      <p:regular r:id="rId70"/>
      <p:bold r:id="rId71"/>
      <p:italic r:id="rId72"/>
      <p:boldItalic r:id="rId73"/>
    </p:embeddedFont>
    <p:embeddedFont>
      <p:font typeface="Montserrat Thin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8" roundtripDataSignature="AMtx7miBD9vtmBh4uE/g5B7/9OrwY7RM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HelveticaNeue-boldItalic.fntdata"/><Relationship Id="rId72" Type="http://schemas.openxmlformats.org/officeDocument/2006/relationships/font" Target="fonts/HelveticaNeue-italic.fntdata"/><Relationship Id="rId31" Type="http://schemas.openxmlformats.org/officeDocument/2006/relationships/slide" Target="slides/slide26.xml"/><Relationship Id="rId75" Type="http://schemas.openxmlformats.org/officeDocument/2006/relationships/font" Target="fonts/MontserratThin-bold.fntdata"/><Relationship Id="rId30" Type="http://schemas.openxmlformats.org/officeDocument/2006/relationships/slide" Target="slides/slide25.xml"/><Relationship Id="rId74" Type="http://schemas.openxmlformats.org/officeDocument/2006/relationships/font" Target="fonts/MontserratThin-regular.fntdata"/><Relationship Id="rId33" Type="http://schemas.openxmlformats.org/officeDocument/2006/relationships/slide" Target="slides/slide28.xml"/><Relationship Id="rId77" Type="http://schemas.openxmlformats.org/officeDocument/2006/relationships/font" Target="fonts/MontserratThin-boldItalic.fntdata"/><Relationship Id="rId32" Type="http://schemas.openxmlformats.org/officeDocument/2006/relationships/slide" Target="slides/slide27.xml"/><Relationship Id="rId76" Type="http://schemas.openxmlformats.org/officeDocument/2006/relationships/font" Target="fonts/MontserratThin-italic.fnt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8" Type="http://customschemas.google.com/relationships/presentationmetadata" Target="metadata"/><Relationship Id="rId71" Type="http://schemas.openxmlformats.org/officeDocument/2006/relationships/font" Target="fonts/HelveticaNeue-bold.fntdata"/><Relationship Id="rId70" Type="http://schemas.openxmlformats.org/officeDocument/2006/relationships/font" Target="fonts/HelveticaNeue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WorkSans-regular.fntdata"/><Relationship Id="rId61" Type="http://schemas.openxmlformats.org/officeDocument/2006/relationships/font" Target="fonts/WorkSansSemiBold-boldItalic.fntdata"/><Relationship Id="rId20" Type="http://schemas.openxmlformats.org/officeDocument/2006/relationships/slide" Target="slides/slide15.xml"/><Relationship Id="rId64" Type="http://schemas.openxmlformats.org/officeDocument/2006/relationships/font" Target="fonts/WorkSans-italic.fntdata"/><Relationship Id="rId63" Type="http://schemas.openxmlformats.org/officeDocument/2006/relationships/font" Target="fonts/WorkSans-bold.fntdata"/><Relationship Id="rId22" Type="http://schemas.openxmlformats.org/officeDocument/2006/relationships/slide" Target="slides/slide17.xml"/><Relationship Id="rId66" Type="http://schemas.openxmlformats.org/officeDocument/2006/relationships/font" Target="fonts/WorkSansLight-regular.fntdata"/><Relationship Id="rId21" Type="http://schemas.openxmlformats.org/officeDocument/2006/relationships/slide" Target="slides/slide16.xml"/><Relationship Id="rId65" Type="http://schemas.openxmlformats.org/officeDocument/2006/relationships/font" Target="fonts/WorkSans-boldItalic.fntdata"/><Relationship Id="rId24" Type="http://schemas.openxmlformats.org/officeDocument/2006/relationships/slide" Target="slides/slide19.xml"/><Relationship Id="rId68" Type="http://schemas.openxmlformats.org/officeDocument/2006/relationships/font" Target="fonts/WorkSansLight-italic.fntdata"/><Relationship Id="rId23" Type="http://schemas.openxmlformats.org/officeDocument/2006/relationships/slide" Target="slides/slide18.xml"/><Relationship Id="rId67" Type="http://schemas.openxmlformats.org/officeDocument/2006/relationships/font" Target="fonts/WorkSansLight-bold.fntdata"/><Relationship Id="rId60" Type="http://schemas.openxmlformats.org/officeDocument/2006/relationships/font" Target="fonts/WorkSansSemiBold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WorkSansLigh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Light-bold.fntdata"/><Relationship Id="rId10" Type="http://schemas.openxmlformats.org/officeDocument/2006/relationships/slide" Target="slides/slide5.xml"/><Relationship Id="rId54" Type="http://schemas.openxmlformats.org/officeDocument/2006/relationships/font" Target="fonts/MontserratLight-regular.fntdata"/><Relationship Id="rId13" Type="http://schemas.openxmlformats.org/officeDocument/2006/relationships/slide" Target="slides/slide8.xml"/><Relationship Id="rId57" Type="http://schemas.openxmlformats.org/officeDocument/2006/relationships/font" Target="fonts/MontserratLight-bold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Light-italic.fntdata"/><Relationship Id="rId15" Type="http://schemas.openxmlformats.org/officeDocument/2006/relationships/slide" Target="slides/slide10.xml"/><Relationship Id="rId59" Type="http://schemas.openxmlformats.org/officeDocument/2006/relationships/font" Target="fonts/WorkSansSemiBold-bold.fntdata"/><Relationship Id="rId14" Type="http://schemas.openxmlformats.org/officeDocument/2006/relationships/slide" Target="slides/slide9.xml"/><Relationship Id="rId58" Type="http://schemas.openxmlformats.org/officeDocument/2006/relationships/font" Target="fonts/WorkSansSemiBo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ea762c220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cea762c220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ea762c220_0_2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cea762c22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ea762c220_0_4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cea762c220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ea762c220_0_4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cea762c220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ea762c220_0_5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cea762c220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ea762c220_0_5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cea762c220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ea762c220_0_5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cea762c220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ea762c220_0_5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cea762c220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0dfb45efa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d0dfb45e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ea762c220_0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cea762c22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ea762c220_0_6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cea762c220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ea762c220_0_6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2cea762c220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ea762c220_0_7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cea762c220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ea762c220_0_7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2cea762c220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ea762c220_0_7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2cea762c220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ea762c220_0_7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cea762c220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ea762c220_0_7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cea762c220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cea762c220_0_7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2cea762c220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ea762c220_0_7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2cea762c220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ea762c220_0_4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cea762c220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cea762c220_0_7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2cea762c220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cea762c220_0_5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2cea762c220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ea762c220_0_5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2cea762c220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ea762c220_0_5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2cea762c220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ea762c220_0_6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2cea762c220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ea762c220_0_5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2cea762c220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cea762c220_0_6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2cea762c220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cea762c220_0_7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2cea762c220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cea762c220_0_8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2cea762c220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cea762c220_0_8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cea762c220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ea762c220_0_4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cea762c220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cea762c220_0_8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2cea762c220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cea762c220_0_8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2cea762c220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cea762c220_0_8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2cea762c220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cea762c220_0_8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2cea762c220_0_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cea762c220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1" name="Google Shape;481;g2cea762c220_0_3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ea762c220_0_4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cea762c22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ea762c220_0_1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cea762c22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ea762c220_0_5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cea762c220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ea762c220_0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cea762c220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685ceea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e685ceea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cea762c220_0_18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" name="Google Shape;13;g2cea762c220_0_18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g2cea762c220_0_18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" name="Google Shape;15;g2cea762c220_0_18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" name="Google Shape;16;g2cea762c220_0_1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ea762c220_0_226"/>
          <p:cNvSpPr txBox="1"/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" name="Google Shape;64;g2cea762c220_0_226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g2cea762c220_0_226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g2cea762c220_0_2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g2cea762c220_0_2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" name="Google Shape;68;g2cea762c220_0_2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ea762c220_0_233"/>
          <p:cNvSpPr txBox="1"/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1" name="Google Shape;71;g2cea762c220_0_233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2cea762c220_0_233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73" name="Google Shape;73;g2cea762c220_0_2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" name="Google Shape;74;g2cea762c220_0_2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" name="Google Shape;75;g2cea762c220_0_2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ea762c220_0_2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" name="Google Shape;78;g2cea762c220_0_24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" name="Google Shape;79;g2cea762c220_0_2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0" name="Google Shape;80;g2cea762c220_0_2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1" name="Google Shape;81;g2cea762c220_0_2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ea762c220_0_24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4" name="Google Shape;84;g2cea762c220_0_24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" name="Google Shape;85;g2cea762c220_0_24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6" name="Google Shape;86;g2cea762c220_0_2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" name="Google Shape;87;g2cea762c220_0_2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">
  <p:cSld name="TITLE_AND_BODY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ea762c220_0_252"/>
          <p:cNvSpPr txBox="1"/>
          <p:nvPr>
            <p:ph idx="12" type="sldNum"/>
          </p:nvPr>
        </p:nvSpPr>
        <p:spPr>
          <a:xfrm>
            <a:off x="11640060" y="6298225"/>
            <a:ext cx="3879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575" lIns="38575" spcFirstLastPara="1" rIns="38575" wrap="square" tIns="3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cea762c220_0_25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" name="Google Shape;19;g2cea762c220_0_254"/>
          <p:cNvSpPr txBox="1"/>
          <p:nvPr>
            <p:ph idx="1" type="subTitle"/>
          </p:nvPr>
        </p:nvSpPr>
        <p:spPr>
          <a:xfrm>
            <a:off x="1524000" y="360203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g2cea762c220_0_25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" name="Google Shape;21;g2cea762c220_0_25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" name="Google Shape;22;g2cea762c220_0_254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cea762c220_0_191"/>
          <p:cNvSpPr txBox="1"/>
          <p:nvPr>
            <p:ph idx="12" type="sldNum"/>
          </p:nvPr>
        </p:nvSpPr>
        <p:spPr>
          <a:xfrm>
            <a:off x="11640060" y="6298225"/>
            <a:ext cx="3879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575" lIns="38575" spcFirstLastPara="1" rIns="38575" wrap="square" tIns="38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cea762c220_0_18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g2cea762c220_0_18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" name="Google Shape;28;g2cea762c220_0_1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cea762c220_0_1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" name="Google Shape;31;g2cea762c220_0_19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" name="Google Shape;32;g2cea762c220_0_1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g2cea762c220_0_1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" name="Google Shape;34;g2cea762c220_0_1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cea762c220_0_19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" name="Google Shape;37;g2cea762c220_0_199"/>
          <p:cNvSpPr txBox="1"/>
          <p:nvPr>
            <p:ph idx="1" type="body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g2cea762c220_0_1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g2cea762c220_0_1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" name="Google Shape;40;g2cea762c220_0_1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cea762c220_0_2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" name="Google Shape;43;g2cea762c220_0_20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" name="Google Shape;44;g2cea762c220_0_20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" name="Google Shape;45;g2cea762c220_0_2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" name="Google Shape;46;g2cea762c220_0_2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" name="Google Shape;47;g2cea762c220_0_2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cea762c220_0_21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" name="Google Shape;50;g2cea762c220_0_212"/>
          <p:cNvSpPr txBox="1"/>
          <p:nvPr>
            <p:ph idx="1" type="body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g2cea762c220_0_212"/>
          <p:cNvSpPr txBox="1"/>
          <p:nvPr>
            <p:ph idx="2" type="body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" name="Google Shape;52;g2cea762c220_0_212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g2cea762c220_0_212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" name="Google Shape;54;g2cea762c220_0_2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" name="Google Shape;55;g2cea762c220_0_2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" name="Google Shape;56;g2cea762c220_0_2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ea762c220_0_2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" name="Google Shape;59;g2cea762c220_0_2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g2cea762c220_0_2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" name="Google Shape;61;g2cea762c220_0_2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cea762c220_0_17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cea762c220_0_17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2cea762c220_0_17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2cea762c220_0_17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2cea762c220_0_1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np.my.onetrust.com/cookies/websites?workspaceId=19c2f0e5-3a7c-462c-b332-c482c47ee4e9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np.my.onetrust.com/cookies/websites?workspaceId=19c2f0e5-3a7c-462c-b332-c482c47ee4e9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slide" Target="/ppt/slides/slide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np.my.onetrust.com/cookies/templates?workspaceId=19c2f0e5-3a7c-462c-b332-c482c47ee4e9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bnp.my.onetrust.com/cookies/categorizations?workspaceId=19c2f0e5-3a7c-462c-b332-c482c47ee4e9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bnp.my.onetrust.com/cookies/templates?workspaceId=19c2f0e5-3a7c-462c-b332-c482c47ee4e9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/ppt/slides/slide3.xml"/><Relationship Id="rId9" Type="http://schemas.openxmlformats.org/officeDocument/2006/relationships/slide" Target="/ppt/slides/slide37.xml"/><Relationship Id="rId5" Type="http://schemas.openxmlformats.org/officeDocument/2006/relationships/slide" Target="/ppt/slides/slide6.xml"/><Relationship Id="rId6" Type="http://schemas.openxmlformats.org/officeDocument/2006/relationships/slide" Target="/ppt/slides/slide21.xml"/><Relationship Id="rId7" Type="http://schemas.openxmlformats.org/officeDocument/2006/relationships/slide" Target="/ppt/slides/slide13.xml"/><Relationship Id="rId8" Type="http://schemas.openxmlformats.org/officeDocument/2006/relationships/slide" Target="/ppt/slides/slide3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bnp.my.onetrust.com/cookies/templates?workspaceId=19c2f0e5-3a7c-462c-b332-c482c47ee4e9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slide" Target="/ppt/slides/slide2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bnp.my.onetrust.com/cookies/templates?workspaceId=19c2f0e5-3a7c-462c-b332-c482c47ee4e9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slide" Target="/ppt/slides/slide2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Relationship Id="rId4" Type="http://schemas.openxmlformats.org/officeDocument/2006/relationships/slide" Target="/ppt/slides/slide2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np.my.onetrust.com/cookies/consent-policy?workspaceId=19c2f0e5-3a7c-462c-b332-c482c47ee4e9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Relationship Id="rId4" Type="http://schemas.openxmlformats.org/officeDocument/2006/relationships/image" Target="../media/image5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jpg"/><Relationship Id="rId4" Type="http://schemas.openxmlformats.org/officeDocument/2006/relationships/slide" Target="/ppt/slides/slide2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5.png"/><Relationship Id="rId4" Type="http://schemas.openxmlformats.org/officeDocument/2006/relationships/hyperlink" Target="https://bnp.my.onetrust.com/cookies/script-integration?workspaceId=19c2f0e5-3a7c-462c-b332-c482c47ee4e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np.my.onetrust.com" TargetMode="External"/><Relationship Id="rId4" Type="http://schemas.openxmlformats.org/officeDocument/2006/relationships/hyperlink" Target="https://reman.intra.corp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bnp.my.onetrust.com/cookies/script-integration?workspaceId=19c2f0e5-3a7c-462c-b332-c482c47ee4e9" TargetMode="External"/><Relationship Id="rId4" Type="http://schemas.openxmlformats.org/officeDocument/2006/relationships/image" Target="../media/image6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np.my.onetrust.com/cookies/websites?workspaceId=19c2f0e5-3a7c-462c-b332-c482c47ee4e9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ea762c220_0_13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g2cea762c220_0_13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6" name="Google Shape;96;g2cea762c220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cea762c220_0_136"/>
          <p:cNvSpPr txBox="1"/>
          <p:nvPr/>
        </p:nvSpPr>
        <p:spPr>
          <a:xfrm>
            <a:off x="6941867" y="1100400"/>
            <a:ext cx="4967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b="0" i="0" lang="fr-FR" sz="4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Userguide</a:t>
            </a:r>
            <a:endParaRPr b="0" i="0" sz="4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b="1" i="0" lang="fr-FR" sz="4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One Trust</a:t>
            </a:r>
            <a:endParaRPr b="0" i="0" sz="4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2cea762c220_0_136"/>
          <p:cNvSpPr txBox="1"/>
          <p:nvPr/>
        </p:nvSpPr>
        <p:spPr>
          <a:xfrm>
            <a:off x="344750" y="6056633"/>
            <a:ext cx="22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Highly Confidential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cea762c220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8015" y="5821761"/>
            <a:ext cx="3286214" cy="5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ea762c220_0_265"/>
          <p:cNvSpPr txBox="1"/>
          <p:nvPr/>
        </p:nvSpPr>
        <p:spPr>
          <a:xfrm>
            <a:off x="3200858" y="181375"/>
            <a:ext cx="579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DOMAIN</a:t>
            </a:r>
            <a:endParaRPr b="1" i="0" sz="31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g2cea762c220_0_265"/>
          <p:cNvSpPr txBox="1"/>
          <p:nvPr/>
        </p:nvSpPr>
        <p:spPr>
          <a:xfrm>
            <a:off x="0" y="296700"/>
            <a:ext cx="5725500" cy="6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Website URL:</a:t>
            </a:r>
            <a:endParaRPr b="1" i="0" sz="17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Put the URL of your website (Domain)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Example: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700"/>
              <a:buFont typeface="Montserrat Light"/>
              <a:buChar char="●"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arval.fr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700"/>
              <a:buFont typeface="Montserrat Light"/>
              <a:buChar char="●"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faq.arval.fr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the domain have a repository make sure to enable the “</a:t>
            </a:r>
            <a:r>
              <a:rPr b="1" i="0" lang="fr-FR" sz="1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Limit to this path within site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option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Example: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arval.fr</a:t>
            </a:r>
            <a:r>
              <a:rPr b="1" i="0" lang="fr-FR" sz="17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/carrieres</a:t>
            </a:r>
            <a:endParaRPr b="1" i="0" sz="17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arval.com</a:t>
            </a:r>
            <a:r>
              <a:rPr b="1" i="0" lang="fr-FR" sz="17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/corp-test-dw</a:t>
            </a:r>
            <a:endParaRPr b="1" i="0" sz="17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Organization:</a:t>
            </a:r>
            <a:endParaRPr b="1" i="0" sz="17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right organization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Geolocation:</a:t>
            </a:r>
            <a:endParaRPr b="1" i="0" sz="17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right geolocation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Limit scan to:</a:t>
            </a:r>
            <a:endParaRPr b="1" i="0" sz="17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Recommended scan to ensure that all cookies are scanned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finish click on</a:t>
            </a:r>
            <a:r>
              <a:rPr b="1" i="0" lang="fr-FR" sz="17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Scan only</a:t>
            </a:r>
            <a:r>
              <a:rPr b="1" i="0" lang="fr-FR" sz="17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b="1" i="0" sz="17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g2cea762c220_0_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5625" y="1481026"/>
            <a:ext cx="6466375" cy="451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ea762c220_0_481"/>
          <p:cNvSpPr txBox="1"/>
          <p:nvPr/>
        </p:nvSpPr>
        <p:spPr>
          <a:xfrm>
            <a:off x="3887850" y="111150"/>
            <a:ext cx="4416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SCANING STATUS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2cea762c220_0_481"/>
          <p:cNvSpPr txBox="1"/>
          <p:nvPr/>
        </p:nvSpPr>
        <p:spPr>
          <a:xfrm>
            <a:off x="2596350" y="728175"/>
            <a:ext cx="6999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Management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 the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Status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of the scan if display: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Queued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Waiting for other scans to finish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Pending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Task ready to be launch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Scanning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Progress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Completed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Scan completed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7" name="Google Shape;197;g2cea762c220_0_4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2450" y="6194600"/>
            <a:ext cx="1127075" cy="4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cea762c220_0_4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7063" y="4124525"/>
            <a:ext cx="56578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cea762c220_0_481"/>
          <p:cNvSpPr txBox="1"/>
          <p:nvPr/>
        </p:nvSpPr>
        <p:spPr>
          <a:xfrm>
            <a:off x="3267075" y="5394450"/>
            <a:ext cx="565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Failed Login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Credentials error in “Login” settings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ea762c220_0_496"/>
          <p:cNvSpPr txBox="1"/>
          <p:nvPr/>
        </p:nvSpPr>
        <p:spPr>
          <a:xfrm>
            <a:off x="3200858" y="0"/>
            <a:ext cx="579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DOMAIN WITH LOGIN</a:t>
            </a:r>
            <a:endParaRPr b="1" i="0" sz="31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g2cea762c220_0_496"/>
          <p:cNvSpPr txBox="1"/>
          <p:nvPr/>
        </p:nvSpPr>
        <p:spPr>
          <a:xfrm>
            <a:off x="1" y="1244450"/>
            <a:ext cx="61974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“</a:t>
            </a:r>
            <a:r>
              <a:rPr b="1" i="0" lang="fr-FR" sz="17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Management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the domain name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fr-FR" sz="1300" u="sng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Note</a:t>
            </a:r>
            <a:r>
              <a:rPr b="0" i="1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This page display also all the statistics of the scanned website</a:t>
            </a:r>
            <a:endParaRPr b="0" i="1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 on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Login Settings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&gt;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Login Page Configuration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700"/>
              <a:buFont typeface="Montserrat Light"/>
              <a:buChar char="●"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Put the login URL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Add Webform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700"/>
              <a:buFont typeface="Montserrat Light"/>
              <a:buChar char="●"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Fill the Name &amp; Password of the credentials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Don’t forget to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Save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06" name="Google Shape;206;g2cea762c220_0_4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663" y="2553388"/>
            <a:ext cx="5420323" cy="2162725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g2cea762c220_0_4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6662" y="4990313"/>
            <a:ext cx="3866729" cy="1091300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g2cea762c220_0_496"/>
          <p:cNvPicPr preferRelativeResize="0"/>
          <p:nvPr/>
        </p:nvPicPr>
        <p:blipFill rotWithShape="1">
          <a:blip r:embed="rId6">
            <a:alphaModFix/>
          </a:blip>
          <a:srcRect b="-17260" l="0" r="-17260" t="0"/>
          <a:stretch/>
        </p:blipFill>
        <p:spPr>
          <a:xfrm>
            <a:off x="6156663" y="6190175"/>
            <a:ext cx="4435298" cy="571375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9" name="Google Shape;209;g2cea762c220_0_496"/>
          <p:cNvSpPr txBox="1"/>
          <p:nvPr/>
        </p:nvSpPr>
        <p:spPr>
          <a:xfrm>
            <a:off x="0" y="467775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your website is protected by a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HTAccess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or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Login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must put the 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credentials in scan settings</a:t>
            </a:r>
            <a:endParaRPr b="1" i="0" sz="17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g2cea762c220_0_4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6675" y="1572863"/>
            <a:ext cx="1532601" cy="578700"/>
          </a:xfrm>
          <a:prstGeom prst="rect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cea762c220_0_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856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cea762c220_0_540"/>
          <p:cNvSpPr/>
          <p:nvPr/>
        </p:nvSpPr>
        <p:spPr>
          <a:xfrm>
            <a:off x="3200" y="0"/>
            <a:ext cx="12185700" cy="6858000"/>
          </a:xfrm>
          <a:prstGeom prst="rect">
            <a:avLst/>
          </a:prstGeom>
          <a:solidFill>
            <a:srgbClr val="060030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cea762c220_0_540"/>
          <p:cNvSpPr txBox="1"/>
          <p:nvPr/>
        </p:nvSpPr>
        <p:spPr>
          <a:xfrm>
            <a:off x="7992269" y="3807135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8" name="Google Shape;218;g2cea762c220_0_540"/>
          <p:cNvSpPr txBox="1"/>
          <p:nvPr/>
        </p:nvSpPr>
        <p:spPr>
          <a:xfrm>
            <a:off x="322367" y="788867"/>
            <a:ext cx="27561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00"/>
              <a:buFont typeface="Arial"/>
              <a:buNone/>
            </a:pPr>
            <a:r>
              <a:rPr b="0" i="0" lang="fr-FR" sz="12300" u="none" cap="none" strike="noStrike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03.</a:t>
            </a:r>
            <a:endParaRPr b="0" i="0" sz="123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9" name="Google Shape;219;g2cea762c220_0_540"/>
          <p:cNvSpPr txBox="1"/>
          <p:nvPr/>
        </p:nvSpPr>
        <p:spPr>
          <a:xfrm>
            <a:off x="2791375" y="1507425"/>
            <a:ext cx="7871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COOKIES MANAGEMENT</a:t>
            </a:r>
            <a:endParaRPr b="1" i="0" sz="33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0" i="0" lang="fr-FR" sz="33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manage “undefined” cookies?</a:t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g2cea762c220_0_540"/>
          <p:cNvSpPr txBox="1"/>
          <p:nvPr/>
        </p:nvSpPr>
        <p:spPr>
          <a:xfrm>
            <a:off x="10673100" y="6442500"/>
            <a:ext cx="151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sng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Summary</a:t>
            </a:r>
            <a:endParaRPr b="0" i="0" sz="11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ea762c220_0_551"/>
          <p:cNvSpPr txBox="1"/>
          <p:nvPr/>
        </p:nvSpPr>
        <p:spPr>
          <a:xfrm>
            <a:off x="2548025" y="111150"/>
            <a:ext cx="7095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“COOKIE” PAGE OVERVIEW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g2cea762c220_0_551"/>
          <p:cNvSpPr txBox="1"/>
          <p:nvPr/>
        </p:nvSpPr>
        <p:spPr>
          <a:xfrm>
            <a:off x="2596400" y="2096900"/>
            <a:ext cx="69993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Cookie name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 of the cookie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Source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From scan or manual creation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Lifespan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Duration of the cookie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Hostname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Host domain of the cookie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Default category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Category where OneTrust placed the cookie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Domain Category Overrides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Assigned category after manual modification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Domains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Number of domains assigned to the cookie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7" name="Google Shape;227;g2cea762c220_0_5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50" y="970538"/>
            <a:ext cx="11887202" cy="10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ea762c220_0_511"/>
          <p:cNvSpPr txBox="1"/>
          <p:nvPr/>
        </p:nvSpPr>
        <p:spPr>
          <a:xfrm>
            <a:off x="3097700" y="111150"/>
            <a:ext cx="599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“UNKNOWN” COOKIE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g2cea762c220_0_511"/>
          <p:cNvSpPr txBox="1"/>
          <p:nvPr/>
        </p:nvSpPr>
        <p:spPr>
          <a:xfrm>
            <a:off x="2596350" y="877250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Cookie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page: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34" name="Google Shape;234;g2cea762c220_0_5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7198" y="1416300"/>
            <a:ext cx="1877600" cy="23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cea762c220_0_5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850" y="4230775"/>
            <a:ext cx="10712301" cy="19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cea762c220_0_511"/>
          <p:cNvSpPr txBox="1"/>
          <p:nvPr/>
        </p:nvSpPr>
        <p:spPr>
          <a:xfrm>
            <a:off x="2596350" y="4002100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Insert your domain in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All domains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 to filter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ea762c220_0_560"/>
          <p:cNvSpPr txBox="1"/>
          <p:nvPr/>
        </p:nvSpPr>
        <p:spPr>
          <a:xfrm>
            <a:off x="3097700" y="111150"/>
            <a:ext cx="599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“UNKNOWN” COOKIE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2/2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g2cea762c220_0_560"/>
          <p:cNvSpPr txBox="1"/>
          <p:nvPr/>
        </p:nvSpPr>
        <p:spPr>
          <a:xfrm>
            <a:off x="2596350" y="1155725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Click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 the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cookie name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you want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to modify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g2cea762c220_0_560"/>
          <p:cNvSpPr txBox="1"/>
          <p:nvPr/>
        </p:nvSpPr>
        <p:spPr>
          <a:xfrm>
            <a:off x="3509825" y="1814900"/>
            <a:ext cx="6999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Arial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Categorization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tab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Arial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domain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want to modify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Arial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category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want to assign to the cookie and 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Save</a:t>
            </a:r>
            <a:endParaRPr b="1" i="0" sz="16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4" name="Google Shape;244;g2cea762c220_0_5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7475" y="3246723"/>
            <a:ext cx="7950298" cy="29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0dfb45efa_1_0"/>
          <p:cNvSpPr txBox="1"/>
          <p:nvPr/>
        </p:nvSpPr>
        <p:spPr>
          <a:xfrm>
            <a:off x="2381225" y="111150"/>
            <a:ext cx="7429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“MANUAL DELETION” COOKIE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1/1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g2d0dfb45efa_1_0"/>
          <p:cNvSpPr txBox="1"/>
          <p:nvPr/>
        </p:nvSpPr>
        <p:spPr>
          <a:xfrm>
            <a:off x="2206752" y="1210625"/>
            <a:ext cx="7778496" cy="24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Cookie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must be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remove manually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Once a re-scan is done on the website the cookie that don’t exist anymore are put in the “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Not found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status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Click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 the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cookie name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the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Cookie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Categorization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tab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51" name="Google Shape;251;g2d0dfb45efa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5725" y="3903425"/>
            <a:ext cx="4097699" cy="22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d0dfb45efa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1934" y="4025349"/>
            <a:ext cx="3229900" cy="203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d0dfb45efa_1_0"/>
          <p:cNvSpPr txBox="1"/>
          <p:nvPr/>
        </p:nvSpPr>
        <p:spPr>
          <a:xfrm>
            <a:off x="98625" y="4795700"/>
            <a:ext cx="211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Manage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 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4" name="Google Shape;254;g2d0dfb45efa_1_0"/>
          <p:cNvSpPr txBox="1"/>
          <p:nvPr/>
        </p:nvSpPr>
        <p:spPr>
          <a:xfrm>
            <a:off x="6511975" y="4672550"/>
            <a:ext cx="253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Uncheck the domain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Save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/>
          <p:nvPr/>
        </p:nvSpPr>
        <p:spPr>
          <a:xfrm>
            <a:off x="2381225" y="111150"/>
            <a:ext cx="7429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“MANUAL CREATION” COOKIE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2206752" y="1114482"/>
            <a:ext cx="7778496" cy="1231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Cookie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can be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add manually</a:t>
            </a:r>
            <a:endParaRPr b="0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Cookie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” page click on « 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Add Cookie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 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1"/>
          <p:cNvSpPr txBox="1"/>
          <p:nvPr/>
        </p:nvSpPr>
        <p:spPr>
          <a:xfrm>
            <a:off x="-157236" y="4577800"/>
            <a:ext cx="2117100" cy="73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Fill the information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2" name="Google Shape;262;p1"/>
          <p:cNvSpPr txBox="1"/>
          <p:nvPr/>
        </p:nvSpPr>
        <p:spPr>
          <a:xfrm>
            <a:off x="5537783" y="4494713"/>
            <a:ext cx="2536500" cy="984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Then select the domain to associate to the cookie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3" name="Google Shape;26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9864" y="1748390"/>
            <a:ext cx="8272272" cy="156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4003" y="3946758"/>
            <a:ext cx="3408197" cy="242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4283" y="4025399"/>
            <a:ext cx="3803983" cy="2275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"/>
          <p:cNvSpPr txBox="1"/>
          <p:nvPr/>
        </p:nvSpPr>
        <p:spPr>
          <a:xfrm>
            <a:off x="2381225" y="111150"/>
            <a:ext cx="7429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“MANUAL CREATION” COOKIE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2/2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"/>
          <p:cNvSpPr txBox="1"/>
          <p:nvPr/>
        </p:nvSpPr>
        <p:spPr>
          <a:xfrm>
            <a:off x="2206752" y="1465526"/>
            <a:ext cx="7778496" cy="49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Finally select the corresponding cookie category for the new one.</a:t>
            </a:r>
            <a:endParaRPr b="0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3300" y="2190369"/>
            <a:ext cx="510540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rouge&#10;&#10;Description générée automatiquement" id="104" name="Google Shape;104;g2cea762c220_0_145"/>
          <p:cNvPicPr preferRelativeResize="0"/>
          <p:nvPr/>
        </p:nvPicPr>
        <p:blipFill rotWithShape="1">
          <a:blip r:embed="rId3">
            <a:alphaModFix/>
          </a:blip>
          <a:srcRect b="23469" l="104" r="13203" t="2794"/>
          <a:stretch/>
        </p:blipFill>
        <p:spPr>
          <a:xfrm flipH="1">
            <a:off x="0" y="0"/>
            <a:ext cx="12192000" cy="691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cea762c220_0_145"/>
          <p:cNvSpPr/>
          <p:nvPr/>
        </p:nvSpPr>
        <p:spPr>
          <a:xfrm>
            <a:off x="0" y="0"/>
            <a:ext cx="12185700" cy="6916500"/>
          </a:xfrm>
          <a:prstGeom prst="rect">
            <a:avLst/>
          </a:prstGeom>
          <a:solidFill>
            <a:srgbClr val="060030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cea762c220_0_145"/>
          <p:cNvSpPr txBox="1"/>
          <p:nvPr/>
        </p:nvSpPr>
        <p:spPr>
          <a:xfrm>
            <a:off x="7264100" y="1427808"/>
            <a:ext cx="485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7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INTRODUCTION</a:t>
            </a:r>
            <a:endParaRPr b="0" i="0" sz="17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7" name="Google Shape;107;g2cea762c220_0_145"/>
          <p:cNvSpPr txBox="1"/>
          <p:nvPr/>
        </p:nvSpPr>
        <p:spPr>
          <a:xfrm>
            <a:off x="7264100" y="2278875"/>
            <a:ext cx="485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fr-FR" sz="17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 SCANNING</a:t>
            </a:r>
            <a:endParaRPr b="1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g2cea762c220_0_145"/>
          <p:cNvSpPr txBox="1"/>
          <p:nvPr/>
        </p:nvSpPr>
        <p:spPr>
          <a:xfrm>
            <a:off x="6096000" y="3042408"/>
            <a:ext cx="1378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fr-FR" sz="4500" u="none" cap="none" strike="noStrike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03</a:t>
            </a:r>
            <a:endParaRPr b="1" i="0" sz="4500" u="none" cap="none" strike="noStrike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109" name="Google Shape;109;g2cea762c220_0_145"/>
          <p:cNvSpPr txBox="1"/>
          <p:nvPr/>
        </p:nvSpPr>
        <p:spPr>
          <a:xfrm>
            <a:off x="7923569" y="3441760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0" name="Google Shape;110;g2cea762c220_0_145"/>
          <p:cNvSpPr txBox="1"/>
          <p:nvPr/>
        </p:nvSpPr>
        <p:spPr>
          <a:xfrm>
            <a:off x="6164700" y="740017"/>
            <a:ext cx="4416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</a:t>
            </a:r>
            <a:endParaRPr b="1" i="0" sz="3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g2cea762c220_0_145"/>
          <p:cNvSpPr txBox="1"/>
          <p:nvPr/>
        </p:nvSpPr>
        <p:spPr>
          <a:xfrm>
            <a:off x="6096000" y="2166608"/>
            <a:ext cx="1378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fr-FR" sz="4500" u="none" cap="none" strike="noStrike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02</a:t>
            </a:r>
            <a:endParaRPr b="1" i="0" sz="4500" u="none" cap="none" strike="noStrike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112" name="Google Shape;112;g2cea762c220_0_145"/>
          <p:cNvSpPr txBox="1"/>
          <p:nvPr/>
        </p:nvSpPr>
        <p:spPr>
          <a:xfrm>
            <a:off x="6096000" y="1318726"/>
            <a:ext cx="1378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fr-FR" sz="4500" u="none" cap="none" strike="noStrike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01</a:t>
            </a:r>
            <a:endParaRPr b="1" i="0" sz="4500" u="none" cap="none" strike="noStrike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cxnSp>
        <p:nvCxnSpPr>
          <p:cNvPr id="113" name="Google Shape;113;g2cea762c220_0_145"/>
          <p:cNvCxnSpPr/>
          <p:nvPr/>
        </p:nvCxnSpPr>
        <p:spPr>
          <a:xfrm flipH="1">
            <a:off x="6954500" y="1605108"/>
            <a:ext cx="309600" cy="38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2cea762c220_0_145"/>
          <p:cNvCxnSpPr/>
          <p:nvPr/>
        </p:nvCxnSpPr>
        <p:spPr>
          <a:xfrm flipH="1">
            <a:off x="6954500" y="2475375"/>
            <a:ext cx="309600" cy="38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g2cea762c220_0_145"/>
          <p:cNvCxnSpPr/>
          <p:nvPr/>
        </p:nvCxnSpPr>
        <p:spPr>
          <a:xfrm flipH="1">
            <a:off x="6954500" y="3352108"/>
            <a:ext cx="309600" cy="38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g2cea762c220_0_145"/>
          <p:cNvSpPr txBox="1"/>
          <p:nvPr/>
        </p:nvSpPr>
        <p:spPr>
          <a:xfrm>
            <a:off x="6096000" y="3883908"/>
            <a:ext cx="1378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fr-FR" sz="4500" u="none" cap="none" strike="noStrike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04</a:t>
            </a:r>
            <a:endParaRPr b="1" i="0" sz="4500" u="none" cap="none" strike="noStrike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cxnSp>
        <p:nvCxnSpPr>
          <p:cNvPr id="117" name="Google Shape;117;g2cea762c220_0_145"/>
          <p:cNvCxnSpPr/>
          <p:nvPr/>
        </p:nvCxnSpPr>
        <p:spPr>
          <a:xfrm flipH="1">
            <a:off x="6954500" y="4216362"/>
            <a:ext cx="309600" cy="38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g2cea762c220_0_145"/>
          <p:cNvSpPr txBox="1"/>
          <p:nvPr/>
        </p:nvSpPr>
        <p:spPr>
          <a:xfrm>
            <a:off x="7264100" y="3980875"/>
            <a:ext cx="485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fr-FR" sz="17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COOKIE BANNER</a:t>
            </a:r>
            <a:endParaRPr b="1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2cea762c220_0_145"/>
          <p:cNvSpPr txBox="1"/>
          <p:nvPr/>
        </p:nvSpPr>
        <p:spPr>
          <a:xfrm>
            <a:off x="7264100" y="3129908"/>
            <a:ext cx="485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fr-FR" sz="17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COOKIES MANAGEMENT</a:t>
            </a:r>
            <a:endParaRPr b="1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g2cea762c220_0_145"/>
          <p:cNvSpPr txBox="1"/>
          <p:nvPr/>
        </p:nvSpPr>
        <p:spPr>
          <a:xfrm>
            <a:off x="6096000" y="4808608"/>
            <a:ext cx="1378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fr-FR" sz="4500" u="none" cap="none" strike="noStrike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05</a:t>
            </a:r>
            <a:endParaRPr b="1" i="0" sz="4500" u="none" cap="none" strike="noStrike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121" name="Google Shape;121;g2cea762c220_0_145"/>
          <p:cNvSpPr txBox="1"/>
          <p:nvPr/>
        </p:nvSpPr>
        <p:spPr>
          <a:xfrm>
            <a:off x="7264100" y="4905575"/>
            <a:ext cx="485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fr-FR" sz="17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GEOLOCATION RULES</a:t>
            </a:r>
            <a:endParaRPr b="1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2" name="Google Shape;122;g2cea762c220_0_145"/>
          <p:cNvCxnSpPr/>
          <p:nvPr/>
        </p:nvCxnSpPr>
        <p:spPr>
          <a:xfrm flipH="1">
            <a:off x="6954500" y="5080628"/>
            <a:ext cx="309600" cy="38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g2cea762c220_0_145"/>
          <p:cNvSpPr txBox="1"/>
          <p:nvPr/>
        </p:nvSpPr>
        <p:spPr>
          <a:xfrm>
            <a:off x="6096000" y="5803733"/>
            <a:ext cx="13788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fr-FR" sz="4500" u="none" cap="none" strike="noStrike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06</a:t>
            </a:r>
            <a:endParaRPr b="1" i="0" sz="4500" u="none" cap="none" strike="noStrike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124" name="Google Shape;124;g2cea762c220_0_145"/>
          <p:cNvSpPr txBox="1"/>
          <p:nvPr/>
        </p:nvSpPr>
        <p:spPr>
          <a:xfrm>
            <a:off x="7264100" y="5900700"/>
            <a:ext cx="485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fr-FR" sz="17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SCRIPTS</a:t>
            </a:r>
            <a:endParaRPr b="1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5" name="Google Shape;125;g2cea762c220_0_145"/>
          <p:cNvCxnSpPr/>
          <p:nvPr/>
        </p:nvCxnSpPr>
        <p:spPr>
          <a:xfrm flipH="1">
            <a:off x="6954500" y="6075753"/>
            <a:ext cx="309600" cy="38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"/>
          <p:cNvSpPr txBox="1"/>
          <p:nvPr/>
        </p:nvSpPr>
        <p:spPr>
          <a:xfrm>
            <a:off x="3097700" y="111150"/>
            <a:ext cx="599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“PIWIK” COOKIE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1/1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1941576" y="754239"/>
            <a:ext cx="8308848" cy="73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If you are using Piwik a specific cookie must be associate to your website.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Cookie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” page seach for « 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_pk_id.{id}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 » and click on one of the cookie name</a:t>
            </a:r>
            <a:endParaRPr b="0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2596350" y="3879089"/>
            <a:ext cx="6999300" cy="73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Then click on « 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Categorization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 », « 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Manage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 », search and activate your domain then « 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Save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 »</a:t>
            </a:r>
            <a:endParaRPr b="0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5623" y="1444823"/>
            <a:ext cx="7540752" cy="203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1456" y="4494700"/>
            <a:ext cx="5649087" cy="206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cea762c220_0_6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856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cea762c220_0_677"/>
          <p:cNvSpPr/>
          <p:nvPr/>
        </p:nvSpPr>
        <p:spPr>
          <a:xfrm>
            <a:off x="3200" y="0"/>
            <a:ext cx="12185700" cy="6858000"/>
          </a:xfrm>
          <a:prstGeom prst="rect">
            <a:avLst/>
          </a:prstGeom>
          <a:solidFill>
            <a:srgbClr val="060030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cea762c220_0_677"/>
          <p:cNvSpPr txBox="1"/>
          <p:nvPr/>
        </p:nvSpPr>
        <p:spPr>
          <a:xfrm>
            <a:off x="7992269" y="3807135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9" name="Google Shape;289;g2cea762c220_0_677"/>
          <p:cNvSpPr txBox="1"/>
          <p:nvPr/>
        </p:nvSpPr>
        <p:spPr>
          <a:xfrm>
            <a:off x="322367" y="788867"/>
            <a:ext cx="27561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00"/>
              <a:buFont typeface="Arial"/>
              <a:buNone/>
            </a:pPr>
            <a:r>
              <a:rPr b="0" i="0" lang="fr-FR" sz="12300" u="none" cap="none" strike="noStrike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04.</a:t>
            </a:r>
            <a:endParaRPr b="0" i="0" sz="123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0" name="Google Shape;290;g2cea762c220_0_677"/>
          <p:cNvSpPr txBox="1"/>
          <p:nvPr/>
        </p:nvSpPr>
        <p:spPr>
          <a:xfrm>
            <a:off x="2726125" y="1507425"/>
            <a:ext cx="7871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COOKIE BANNER</a:t>
            </a:r>
            <a:endParaRPr b="1" i="0" sz="33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0" i="0" lang="fr-FR" sz="33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manage cookie banner?</a:t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g2cea762c220_0_677"/>
          <p:cNvSpPr txBox="1"/>
          <p:nvPr/>
        </p:nvSpPr>
        <p:spPr>
          <a:xfrm>
            <a:off x="10673100" y="6442500"/>
            <a:ext cx="151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sng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Summary</a:t>
            </a:r>
            <a:endParaRPr b="0" i="0" sz="11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ea762c220_0_694"/>
          <p:cNvSpPr txBox="1"/>
          <p:nvPr/>
        </p:nvSpPr>
        <p:spPr>
          <a:xfrm>
            <a:off x="2548025" y="111150"/>
            <a:ext cx="7095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“BANNER” PAGE OVERVIEW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g2cea762c220_0_694"/>
          <p:cNvSpPr txBox="1"/>
          <p:nvPr/>
        </p:nvSpPr>
        <p:spPr>
          <a:xfrm>
            <a:off x="2596400" y="2096900"/>
            <a:ext cx="69993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Template Name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 of the banner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Template Type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Type of template following GDPR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Current Version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Number of banner versions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Organization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Assigned organization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Created by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Banner creation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Default Template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Default created Geoloc rule by Corporate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Statut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Draft or Active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(Draft means that the geoloc rule is now used by a published script)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98" name="Google Shape;298;g2cea762c220_0_6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725" y="842250"/>
            <a:ext cx="10120658" cy="11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cea762c220_0_702"/>
          <p:cNvSpPr txBox="1"/>
          <p:nvPr/>
        </p:nvSpPr>
        <p:spPr>
          <a:xfrm>
            <a:off x="1877050" y="111150"/>
            <a:ext cx="8437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CREATE A BANNER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g2cea762c220_0_702"/>
          <p:cNvSpPr txBox="1"/>
          <p:nvPr/>
        </p:nvSpPr>
        <p:spPr>
          <a:xfrm>
            <a:off x="2596350" y="1045025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Cookie consent banner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 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Create new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5" name="Google Shape;305;g2cea762c220_0_702"/>
          <p:cNvSpPr txBox="1"/>
          <p:nvPr/>
        </p:nvSpPr>
        <p:spPr>
          <a:xfrm>
            <a:off x="2429100" y="3315325"/>
            <a:ext cx="7333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Frameworks And Laws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”: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Montserrat Light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GDPR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Montserrat Light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LGPD for Brazil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06" name="Google Shape;306;g2cea762c220_0_7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25" y="1550927"/>
            <a:ext cx="6528549" cy="95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cea762c220_0_7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9300" y="4352297"/>
            <a:ext cx="5393401" cy="9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cea762c220_0_7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55590" y="5437271"/>
            <a:ext cx="5280725" cy="84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ea762c220_0_721"/>
          <p:cNvSpPr txBox="1"/>
          <p:nvPr/>
        </p:nvSpPr>
        <p:spPr>
          <a:xfrm>
            <a:off x="2596350" y="1566825"/>
            <a:ext cx="69993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Template Name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 of the banner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Organization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Banner’s organization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-FR" sz="11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Make sure that Domain, Geoloc and banner are in the same organization</a:t>
            </a:r>
            <a:endParaRPr b="0" i="1" sz="11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Default Language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default language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14" name="Google Shape;314;g2cea762c220_0_7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4263" y="3958250"/>
            <a:ext cx="4943475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cea762c220_0_721"/>
          <p:cNvSpPr txBox="1"/>
          <p:nvPr/>
        </p:nvSpPr>
        <p:spPr>
          <a:xfrm>
            <a:off x="1877050" y="111150"/>
            <a:ext cx="8437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CREATE A BANNER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2/2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ea762c220_0_740"/>
          <p:cNvSpPr txBox="1"/>
          <p:nvPr/>
        </p:nvSpPr>
        <p:spPr>
          <a:xfrm>
            <a:off x="2082000" y="111150"/>
            <a:ext cx="8028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“BANNER” SETTINGS OVERVIEW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g2cea762c220_0_740"/>
          <p:cNvSpPr txBox="1"/>
          <p:nvPr/>
        </p:nvSpPr>
        <p:spPr>
          <a:xfrm>
            <a:off x="52625" y="2299025"/>
            <a:ext cx="431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Banner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Cookie banner display on the first visit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Language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parameters must be apply to all languages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Manage Languages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can add multiple languages version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fr-FR" sz="10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Advanced languages can be enable (pt-BR, ch-FR, …)</a:t>
            </a:r>
            <a:endParaRPr b="0" i="1" sz="10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Browser platform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Preview of the banner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22" name="Google Shape;322;g2cea762c220_0_7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6125" y="1823475"/>
            <a:ext cx="7765875" cy="332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ea762c220_0_749"/>
          <p:cNvSpPr txBox="1"/>
          <p:nvPr/>
        </p:nvSpPr>
        <p:spPr>
          <a:xfrm>
            <a:off x="2082000" y="111150"/>
            <a:ext cx="8028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“BANNER” SETTINGS OVERVIEW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2/2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g2cea762c220_0_749"/>
          <p:cNvSpPr txBox="1"/>
          <p:nvPr/>
        </p:nvSpPr>
        <p:spPr>
          <a:xfrm>
            <a:off x="61950" y="2152625"/>
            <a:ext cx="43176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Preference Center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User cookie management display on the first visit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Language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parameters must be apply to all languages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Manage Languages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can add multiple languages version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Browser platform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Preview of the banner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29" name="Google Shape;329;g2cea762c220_0_7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550" y="1954625"/>
            <a:ext cx="7516975" cy="29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ea762c220_0_732"/>
          <p:cNvSpPr txBox="1"/>
          <p:nvPr/>
        </p:nvSpPr>
        <p:spPr>
          <a:xfrm>
            <a:off x="2596350" y="1566825"/>
            <a:ext cx="699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LAYOUT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Display style of the banner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5" name="Google Shape;335;g2cea762c220_0_732"/>
          <p:cNvSpPr txBox="1"/>
          <p:nvPr/>
        </p:nvSpPr>
        <p:spPr>
          <a:xfrm>
            <a:off x="1877050" y="111150"/>
            <a:ext cx="8437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BANNER SETTINGS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1/3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fr-FR" sz="2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(To apply to “Banner” &amp; “Preference center”)</a:t>
            </a:r>
            <a:endParaRPr b="0" i="0" sz="2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" name="Google Shape;336;g2cea762c220_0_7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0175" y="2243925"/>
            <a:ext cx="2291550" cy="3132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ea762c220_0_756"/>
          <p:cNvSpPr txBox="1"/>
          <p:nvPr/>
        </p:nvSpPr>
        <p:spPr>
          <a:xfrm>
            <a:off x="2596350" y="1216325"/>
            <a:ext cx="699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STYLING</a:t>
            </a:r>
            <a:endParaRPr b="0" i="1" sz="15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2" name="Google Shape;342;g2cea762c220_0_756"/>
          <p:cNvSpPr txBox="1"/>
          <p:nvPr/>
        </p:nvSpPr>
        <p:spPr>
          <a:xfrm>
            <a:off x="1877050" y="111150"/>
            <a:ext cx="8437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BANNER SETTINGS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2/3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fr-FR" sz="2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(To apply to “Banner” &amp; “Preference center”)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3" name="Google Shape;343;g2cea762c220_0_7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" y="2905500"/>
            <a:ext cx="313372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cea762c220_0_7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925" y="2905501"/>
            <a:ext cx="1990750" cy="342034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cea762c220_0_756"/>
          <p:cNvSpPr txBox="1"/>
          <p:nvPr/>
        </p:nvSpPr>
        <p:spPr>
          <a:xfrm>
            <a:off x="1381288" y="222760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Colors of the banner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-FR" sz="11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Hexacode required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cea762c220_0_756"/>
          <p:cNvSpPr txBox="1"/>
          <p:nvPr/>
        </p:nvSpPr>
        <p:spPr>
          <a:xfrm>
            <a:off x="7160925" y="2204500"/>
            <a:ext cx="465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400"/>
              <a:buFont typeface="Montserrat Light"/>
              <a:buChar char="●"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Personalized logo (In “Preference Center”)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400"/>
              <a:buFont typeface="Montserrat Light"/>
              <a:buChar char="●"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Personalized CSS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47" name="Google Shape;347;g2cea762c220_0_7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9875" y="3132450"/>
            <a:ext cx="2377301" cy="17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ea762c220_0_762"/>
          <p:cNvSpPr txBox="1"/>
          <p:nvPr/>
        </p:nvSpPr>
        <p:spPr>
          <a:xfrm>
            <a:off x="2596350" y="1566825"/>
            <a:ext cx="699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400"/>
              <a:buFont typeface="Montserrat Light"/>
              <a:buChar char="●"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Banner description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400"/>
              <a:buFont typeface="Montserrat Light"/>
              <a:buChar char="●"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Cookie policy link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400"/>
              <a:buFont typeface="Montserrat Light"/>
              <a:buChar char="●"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Button settings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3" name="Google Shape;353;g2cea762c220_0_762"/>
          <p:cNvSpPr txBox="1"/>
          <p:nvPr/>
        </p:nvSpPr>
        <p:spPr>
          <a:xfrm>
            <a:off x="1877050" y="111150"/>
            <a:ext cx="8437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BANNER SETTINGS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3/3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fr-FR" sz="2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(To apply to “Banner” &amp; “Preference center”)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4" name="Google Shape;354;g2cea762c220_0_7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738" y="2769751"/>
            <a:ext cx="9420425" cy="32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cea762c220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856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cea762c220_0_445"/>
          <p:cNvSpPr/>
          <p:nvPr/>
        </p:nvSpPr>
        <p:spPr>
          <a:xfrm>
            <a:off x="3200" y="0"/>
            <a:ext cx="12185700" cy="6858000"/>
          </a:xfrm>
          <a:prstGeom prst="rect">
            <a:avLst/>
          </a:prstGeom>
          <a:solidFill>
            <a:srgbClr val="060030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cea762c220_0_445"/>
          <p:cNvSpPr txBox="1"/>
          <p:nvPr/>
        </p:nvSpPr>
        <p:spPr>
          <a:xfrm>
            <a:off x="7992269" y="3807135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3" name="Google Shape;133;g2cea762c220_0_445"/>
          <p:cNvSpPr txBox="1"/>
          <p:nvPr/>
        </p:nvSpPr>
        <p:spPr>
          <a:xfrm>
            <a:off x="322367" y="788867"/>
            <a:ext cx="27561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00"/>
              <a:buFont typeface="Arial"/>
              <a:buNone/>
            </a:pPr>
            <a:r>
              <a:rPr b="0" i="0" lang="fr-FR" sz="12300" u="none" cap="none" strike="noStrike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01.</a:t>
            </a:r>
            <a:endParaRPr b="0" i="0" sz="123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4" name="Google Shape;134;g2cea762c220_0_445"/>
          <p:cNvSpPr txBox="1"/>
          <p:nvPr/>
        </p:nvSpPr>
        <p:spPr>
          <a:xfrm>
            <a:off x="2605000" y="1507425"/>
            <a:ext cx="7871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 b="1" i="0" sz="33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0" i="0" lang="fr-FR" sz="33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One Trust interface</a:t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g2cea762c220_0_445"/>
          <p:cNvSpPr txBox="1"/>
          <p:nvPr/>
        </p:nvSpPr>
        <p:spPr>
          <a:xfrm>
            <a:off x="10673100" y="6442500"/>
            <a:ext cx="151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sng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Summary</a:t>
            </a:r>
            <a:endParaRPr b="0" i="0" sz="11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cea762c220_0_768"/>
          <p:cNvSpPr txBox="1"/>
          <p:nvPr/>
        </p:nvSpPr>
        <p:spPr>
          <a:xfrm>
            <a:off x="2596300" y="1296600"/>
            <a:ext cx="6999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Floating button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can add a button on all pages of your websites allowing the user to modify the cookie choices (Preference Center)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60" name="Google Shape;360;g2cea762c220_0_768"/>
          <p:cNvSpPr txBox="1"/>
          <p:nvPr/>
        </p:nvSpPr>
        <p:spPr>
          <a:xfrm>
            <a:off x="1877050" y="111150"/>
            <a:ext cx="8437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“PREFERENCE CENTER” BUTTON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1" name="Google Shape;361;g2cea762c220_0_7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6737" y="2189400"/>
            <a:ext cx="3678426" cy="19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cea762c220_0_768"/>
          <p:cNvSpPr txBox="1"/>
          <p:nvPr/>
        </p:nvSpPr>
        <p:spPr>
          <a:xfrm>
            <a:off x="2596350" y="4489975"/>
            <a:ext cx="699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settings is in the “Preference Center” button option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63" name="Google Shape;363;g2cea762c220_0_7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2488" y="4951675"/>
            <a:ext cx="7406934" cy="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cea762c220_0_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856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cea762c220_0_586"/>
          <p:cNvSpPr/>
          <p:nvPr/>
        </p:nvSpPr>
        <p:spPr>
          <a:xfrm>
            <a:off x="3200" y="0"/>
            <a:ext cx="12185700" cy="6858000"/>
          </a:xfrm>
          <a:prstGeom prst="rect">
            <a:avLst/>
          </a:prstGeom>
          <a:solidFill>
            <a:srgbClr val="060030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cea762c220_0_586"/>
          <p:cNvSpPr txBox="1"/>
          <p:nvPr/>
        </p:nvSpPr>
        <p:spPr>
          <a:xfrm>
            <a:off x="7992269" y="3807135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1" name="Google Shape;371;g2cea762c220_0_586"/>
          <p:cNvSpPr txBox="1"/>
          <p:nvPr/>
        </p:nvSpPr>
        <p:spPr>
          <a:xfrm>
            <a:off x="322367" y="788867"/>
            <a:ext cx="27561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00"/>
              <a:buFont typeface="Arial"/>
              <a:buNone/>
            </a:pPr>
            <a:r>
              <a:rPr b="0" i="0" lang="fr-FR" sz="12300" u="none" cap="none" strike="noStrike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05.</a:t>
            </a:r>
            <a:endParaRPr b="0" i="0" sz="123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2" name="Google Shape;372;g2cea762c220_0_586"/>
          <p:cNvSpPr txBox="1"/>
          <p:nvPr/>
        </p:nvSpPr>
        <p:spPr>
          <a:xfrm>
            <a:off x="2875200" y="1498100"/>
            <a:ext cx="7871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GEOLOCATION RULES</a:t>
            </a:r>
            <a:endParaRPr b="1" i="0" sz="33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0" i="0" lang="fr-FR" sz="33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manage the Geoloc rule?</a:t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g2cea762c220_0_586"/>
          <p:cNvSpPr txBox="1"/>
          <p:nvPr/>
        </p:nvSpPr>
        <p:spPr>
          <a:xfrm>
            <a:off x="10673100" y="6442500"/>
            <a:ext cx="151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sng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Summary</a:t>
            </a:r>
            <a:endParaRPr b="0" i="0" sz="11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ea762c220_0_594"/>
          <p:cNvSpPr txBox="1"/>
          <p:nvPr/>
        </p:nvSpPr>
        <p:spPr>
          <a:xfrm>
            <a:off x="1252700" y="111150"/>
            <a:ext cx="968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“GEOLOCATION RULE” PAGE OVERVIEW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g2cea762c220_0_594"/>
          <p:cNvSpPr txBox="1"/>
          <p:nvPr/>
        </p:nvSpPr>
        <p:spPr>
          <a:xfrm>
            <a:off x="2596325" y="2000400"/>
            <a:ext cx="69993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Geolocation Rule Group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 of the geoloc rule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Regions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Number of rules inside the Geoloc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Domains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Number of domains assigned to the Geoloc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Organization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Host domain of the cookie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Default Consent Model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By default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Default Rule Group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Default Geoloc rule by Corporate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Status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Draft or Active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(Draft means that the geoloc rule is now used by a published script)</a:t>
            </a:r>
            <a:endParaRPr b="0" i="1" sz="12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80" name="Google Shape;380;g2cea762c220_0_5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675" y="842250"/>
            <a:ext cx="9970740" cy="11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cea762c220_0_519"/>
          <p:cNvSpPr txBox="1"/>
          <p:nvPr/>
        </p:nvSpPr>
        <p:spPr>
          <a:xfrm>
            <a:off x="1877050" y="111150"/>
            <a:ext cx="84378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CREATE A GEOLOCATION RULE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1/3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g2cea762c220_0_519"/>
          <p:cNvSpPr txBox="1"/>
          <p:nvPr/>
        </p:nvSpPr>
        <p:spPr>
          <a:xfrm>
            <a:off x="2596350" y="1045025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Geolocation Rules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 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Create new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87" name="Google Shape;387;g2cea762c220_0_5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25" y="1589050"/>
            <a:ext cx="6528549" cy="10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cea762c220_0_5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4500" y="3368100"/>
            <a:ext cx="3574775" cy="2968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cea762c220_0_519"/>
          <p:cNvSpPr txBox="1"/>
          <p:nvPr/>
        </p:nvSpPr>
        <p:spPr>
          <a:xfrm>
            <a:off x="2596350" y="3743938"/>
            <a:ext cx="3574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Rule Group Name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 of your Geoloc rule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Organization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organization to assign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Description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Optional description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cea762c220_0_605"/>
          <p:cNvSpPr txBox="1"/>
          <p:nvPr/>
        </p:nvSpPr>
        <p:spPr>
          <a:xfrm>
            <a:off x="1765225" y="111150"/>
            <a:ext cx="8661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CREATE A GEOLOCATION RULE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2/3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g2cea762c220_0_605"/>
          <p:cNvSpPr txBox="1"/>
          <p:nvPr/>
        </p:nvSpPr>
        <p:spPr>
          <a:xfrm>
            <a:off x="1169550" y="1710550"/>
            <a:ext cx="319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Edit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pencil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6" name="Google Shape;396;g2cea762c220_0_605"/>
          <p:cNvSpPr txBox="1"/>
          <p:nvPr/>
        </p:nvSpPr>
        <p:spPr>
          <a:xfrm>
            <a:off x="981888" y="3103150"/>
            <a:ext cx="3574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Rule Name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 of your Geoloc rule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Template</a:t>
            </a:r>
            <a:endParaRPr b="1" i="0" sz="16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banner to assign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97" name="Google Shape;397;g2cea762c220_0_6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1075" y="1413363"/>
            <a:ext cx="5883351" cy="11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cea762c220_0_6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1063" y="2944450"/>
            <a:ext cx="5716050" cy="188720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cea762c220_0_605"/>
          <p:cNvSpPr txBox="1"/>
          <p:nvPr/>
        </p:nvSpPr>
        <p:spPr>
          <a:xfrm>
            <a:off x="439788" y="5517950"/>
            <a:ext cx="46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Make sure to enable the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Capture Records of Consent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and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Save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00" name="Google Shape;400;g2cea762c220_0_6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2163" y="5252700"/>
            <a:ext cx="6410099" cy="12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cea762c220_0_524"/>
          <p:cNvSpPr txBox="1"/>
          <p:nvPr/>
        </p:nvSpPr>
        <p:spPr>
          <a:xfrm>
            <a:off x="1756200" y="178744"/>
            <a:ext cx="867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 “</a:t>
            </a:r>
            <a:r>
              <a:rPr b="1" i="0" lang="fr-FR" sz="18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GOOGLE ADS</a:t>
            </a:r>
            <a:r>
              <a:rPr b="0" i="0" lang="fr-FR" sz="18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USER ONLY</a:t>
            </a:r>
            <a:endParaRPr b="0" i="0" sz="18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06" name="Google Shape;406;g2cea762c220_0_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963" y="4672063"/>
            <a:ext cx="6416077" cy="10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cea762c220_0_524"/>
          <p:cNvSpPr txBox="1"/>
          <p:nvPr/>
        </p:nvSpPr>
        <p:spPr>
          <a:xfrm>
            <a:off x="3061363" y="1141288"/>
            <a:ext cx="606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Arial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Activate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Google Consent Mode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Montserrat Light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Follow the assignment below for the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Storage Type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08" name="Google Shape;408;g2cea762c220_0_5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7963" y="2021213"/>
            <a:ext cx="6416075" cy="2143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ea762c220_0_634"/>
          <p:cNvSpPr txBox="1"/>
          <p:nvPr/>
        </p:nvSpPr>
        <p:spPr>
          <a:xfrm>
            <a:off x="1765225" y="111150"/>
            <a:ext cx="8661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CREATE A GEOLOCATION RULE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3/3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2cea762c220_0_634"/>
          <p:cNvSpPr txBox="1"/>
          <p:nvPr/>
        </p:nvSpPr>
        <p:spPr>
          <a:xfrm>
            <a:off x="2596350" y="1228600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Then 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Assigned Domains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</a:t>
            </a:r>
            <a:r>
              <a:rPr b="0" i="0" lang="fr-FR" sz="1600" u="sng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tab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Assign to Domains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15" name="Google Shape;415;g2cea762c220_0_634"/>
          <p:cNvSpPr txBox="1"/>
          <p:nvPr/>
        </p:nvSpPr>
        <p:spPr>
          <a:xfrm>
            <a:off x="2596375" y="3182700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Search and check your domain then click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Assign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16" name="Google Shape;416;g2cea762c220_0_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863" y="1837900"/>
            <a:ext cx="98202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2cea762c220_0_6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0250" y="3730800"/>
            <a:ext cx="2291550" cy="2890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g2cea762c220_0_7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856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2cea762c220_0_793"/>
          <p:cNvSpPr/>
          <p:nvPr/>
        </p:nvSpPr>
        <p:spPr>
          <a:xfrm>
            <a:off x="3200" y="0"/>
            <a:ext cx="12185700" cy="6858000"/>
          </a:xfrm>
          <a:prstGeom prst="rect">
            <a:avLst/>
          </a:prstGeom>
          <a:solidFill>
            <a:srgbClr val="060030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cea762c220_0_793"/>
          <p:cNvSpPr txBox="1"/>
          <p:nvPr/>
        </p:nvSpPr>
        <p:spPr>
          <a:xfrm>
            <a:off x="7992269" y="3807135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5" name="Google Shape;425;g2cea762c220_0_793"/>
          <p:cNvSpPr txBox="1"/>
          <p:nvPr/>
        </p:nvSpPr>
        <p:spPr>
          <a:xfrm>
            <a:off x="322367" y="788867"/>
            <a:ext cx="27561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00"/>
              <a:buFont typeface="Arial"/>
              <a:buNone/>
            </a:pPr>
            <a:r>
              <a:rPr b="0" i="0" lang="fr-FR" sz="12300" u="none" cap="none" strike="noStrike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06.</a:t>
            </a:r>
            <a:endParaRPr b="0" i="0" sz="123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6" name="Google Shape;426;g2cea762c220_0_793"/>
          <p:cNvSpPr txBox="1"/>
          <p:nvPr/>
        </p:nvSpPr>
        <p:spPr>
          <a:xfrm>
            <a:off x="2875200" y="1498100"/>
            <a:ext cx="7871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SCRIPTS</a:t>
            </a:r>
            <a:endParaRPr b="1" i="0" sz="33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0" i="0" lang="fr-FR" sz="33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manage the script?</a:t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g2cea762c220_0_793"/>
          <p:cNvSpPr txBox="1"/>
          <p:nvPr/>
        </p:nvSpPr>
        <p:spPr>
          <a:xfrm>
            <a:off x="10673100" y="6442500"/>
            <a:ext cx="151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sng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Summary</a:t>
            </a:r>
            <a:endParaRPr b="0" i="0" sz="11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cea762c220_0_815"/>
          <p:cNvSpPr txBox="1"/>
          <p:nvPr/>
        </p:nvSpPr>
        <p:spPr>
          <a:xfrm>
            <a:off x="1252700" y="111150"/>
            <a:ext cx="968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“SCRIPT” PAGE OVERVIEW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g2cea762c220_0_815"/>
          <p:cNvSpPr txBox="1"/>
          <p:nvPr/>
        </p:nvSpPr>
        <p:spPr>
          <a:xfrm>
            <a:off x="2596400" y="2205375"/>
            <a:ext cx="69993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Domain script</a:t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Geolocation Rule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Assigned Geolocation rule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Last Test Date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Last date of “Test” script publication</a:t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Published date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Last date of “Production” script publication</a:t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Published by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Last publisher</a:t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Published Version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OneTrust version of the script</a:t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1" lang="fr-FR" sz="9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(Make sure to update regularly)</a:t>
            </a:r>
            <a:endParaRPr b="1" i="1" sz="9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-FR" sz="13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Status</a:t>
            </a:r>
            <a:endParaRPr b="1" i="0" sz="13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Draft or Published</a:t>
            </a:r>
            <a:endParaRPr b="0" i="0" sz="13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-FR" sz="11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(Draft means that the script is not published)</a:t>
            </a:r>
            <a:endParaRPr b="0" i="1" sz="11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34" name="Google Shape;434;g2cea762c220_0_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313" y="819862"/>
            <a:ext cx="11209476" cy="12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cea762c220_0_825"/>
          <p:cNvSpPr txBox="1"/>
          <p:nvPr/>
        </p:nvSpPr>
        <p:spPr>
          <a:xfrm>
            <a:off x="3097700" y="111150"/>
            <a:ext cx="599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“SCRIPT” PUBLISHING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1/3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g2cea762c220_0_825"/>
          <p:cNvSpPr txBox="1"/>
          <p:nvPr/>
        </p:nvSpPr>
        <p:spPr>
          <a:xfrm>
            <a:off x="3097688" y="2671738"/>
            <a:ext cx="699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Arial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Publish Test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to publish the test preview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Arial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Publish Production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to publish the prod preview</a:t>
            </a:r>
            <a:endParaRPr b="1" i="0" sz="16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1" name="Google Shape;441;g2cea762c220_0_8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338" y="3874975"/>
            <a:ext cx="298132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2cea762c220_0_825"/>
          <p:cNvSpPr txBox="1"/>
          <p:nvPr/>
        </p:nvSpPr>
        <p:spPr>
          <a:xfrm>
            <a:off x="2596350" y="1641375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Script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 click on the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domain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you want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to publish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ea762c220_0_453"/>
          <p:cNvSpPr txBox="1"/>
          <p:nvPr/>
        </p:nvSpPr>
        <p:spPr>
          <a:xfrm>
            <a:off x="3887800" y="390700"/>
            <a:ext cx="4416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LOGIN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g2cea762c220_0_453"/>
          <p:cNvSpPr txBox="1"/>
          <p:nvPr/>
        </p:nvSpPr>
        <p:spPr>
          <a:xfrm>
            <a:off x="4059900" y="2167950"/>
            <a:ext cx="407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One Trust URL:</a:t>
            </a:r>
            <a:endParaRPr b="1" i="0" sz="1700" u="sng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/>
              </a:rPr>
              <a:t>https://bnp.my.onetrust.com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2" name="Google Shape;142;g2cea762c220_0_453"/>
          <p:cNvSpPr txBox="1"/>
          <p:nvPr/>
        </p:nvSpPr>
        <p:spPr>
          <a:xfrm>
            <a:off x="2596300" y="3876600"/>
            <a:ext cx="6999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To have access</a:t>
            </a:r>
            <a:r>
              <a:rPr b="1" i="0" lang="fr-FR" sz="17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please create a 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Jira ticket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https://reman.intra.corp/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Projet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Apollo Site Factory (APO)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cea762c220_0_833"/>
          <p:cNvSpPr txBox="1"/>
          <p:nvPr/>
        </p:nvSpPr>
        <p:spPr>
          <a:xfrm>
            <a:off x="3097700" y="111150"/>
            <a:ext cx="599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“SCRIPT” PUBLISHING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2/3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g2cea762c220_0_833"/>
          <p:cNvSpPr txBox="1"/>
          <p:nvPr/>
        </p:nvSpPr>
        <p:spPr>
          <a:xfrm>
            <a:off x="2596350" y="985727"/>
            <a:ext cx="6999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Trust 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version 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 the script and 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Next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(We suggest the latest version)</a:t>
            </a:r>
            <a:br>
              <a:rPr b="0" i="1" lang="fr-FR" sz="12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b="0" i="1" sz="12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49" name="Google Shape;449;g2cea762c220_0_8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662" y="1755377"/>
            <a:ext cx="5644600" cy="17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2cea762c220_0_833"/>
          <p:cNvSpPr txBox="1"/>
          <p:nvPr/>
        </p:nvSpPr>
        <p:spPr>
          <a:xfrm>
            <a:off x="2596300" y="3808802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 are using 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Google Analitycs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we suggest to disable this option</a:t>
            </a:r>
            <a:endParaRPr b="0" i="1" sz="15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51" name="Google Shape;451;g2cea762c220_0_8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6312" y="4301402"/>
            <a:ext cx="6999300" cy="100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cea762c220_0_841"/>
          <p:cNvSpPr txBox="1"/>
          <p:nvPr/>
        </p:nvSpPr>
        <p:spPr>
          <a:xfrm>
            <a:off x="3097700" y="111150"/>
            <a:ext cx="5996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“SCRIPT” PUBLISHING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 3/3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g2cea762c220_0_841"/>
          <p:cNvSpPr txBox="1"/>
          <p:nvPr/>
        </p:nvSpPr>
        <p:spPr>
          <a:xfrm>
            <a:off x="2596338" y="3204375"/>
            <a:ext cx="699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suggest to disable this option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-FR" sz="10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(If use, GTM parameters will need to be update)</a:t>
            </a:r>
            <a:endParaRPr b="1" i="1" sz="10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8" name="Google Shape;458;g2cea762c220_0_8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7700" y="3843162"/>
            <a:ext cx="6256577" cy="252223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2cea762c220_0_841"/>
          <p:cNvSpPr txBox="1"/>
          <p:nvPr/>
        </p:nvSpPr>
        <p:spPr>
          <a:xfrm>
            <a:off x="2596338" y="6365400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Publish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1" i="1" sz="10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0" name="Google Shape;460;g2cea762c220_0_8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4238" y="1906425"/>
            <a:ext cx="5023601" cy="11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2cea762c220_0_841"/>
          <p:cNvSpPr txBox="1"/>
          <p:nvPr/>
        </p:nvSpPr>
        <p:spPr>
          <a:xfrm>
            <a:off x="2082000" y="974900"/>
            <a:ext cx="8028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option determine the banner language depending on two possibility: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Montserrat Light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User browser language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D75"/>
              </a:buClr>
              <a:buSzPts val="1600"/>
              <a:buFont typeface="Montserrat Light"/>
              <a:buChar char="●"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HTML page language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cea762c220_0_852"/>
          <p:cNvSpPr txBox="1"/>
          <p:nvPr/>
        </p:nvSpPr>
        <p:spPr>
          <a:xfrm>
            <a:off x="2249875" y="111150"/>
            <a:ext cx="7692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“SCRIPT” SYNCHRONIZATION 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1/2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g2cea762c220_0_852"/>
          <p:cNvSpPr txBox="1"/>
          <p:nvPr/>
        </p:nvSpPr>
        <p:spPr>
          <a:xfrm>
            <a:off x="2230975" y="1650550"/>
            <a:ext cx="77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main script is used to synchronize One Trust to your website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8" name="Google Shape;468;g2cea762c220_0_852"/>
          <p:cNvSpPr txBox="1"/>
          <p:nvPr/>
        </p:nvSpPr>
        <p:spPr>
          <a:xfrm>
            <a:off x="2596350" y="923900"/>
            <a:ext cx="699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“</a:t>
            </a:r>
            <a:r>
              <a:rPr b="1" i="0" lang="fr-FR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Script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 click on </a:t>
            </a:r>
            <a:r>
              <a:rPr b="1" i="0" lang="fr-FR" sz="16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“Production Scripts”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69" name="Google Shape;469;g2cea762c220_0_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8750" y="2126075"/>
            <a:ext cx="5354499" cy="20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2cea762c220_0_852"/>
          <p:cNvSpPr txBox="1"/>
          <p:nvPr/>
        </p:nvSpPr>
        <p:spPr>
          <a:xfrm>
            <a:off x="2230950" y="4674450"/>
            <a:ext cx="7730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the website if 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part of the Arval Website Factory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Create a Jira to request the script integration in Drupal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the website if 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outside of the Arval Website Factory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script is to be integrated in the Header of your website code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cea762c220_0_874"/>
          <p:cNvSpPr txBox="1"/>
          <p:nvPr/>
        </p:nvSpPr>
        <p:spPr>
          <a:xfrm>
            <a:off x="2249875" y="111150"/>
            <a:ext cx="7692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“SCRIPT” SYNCHRONIZATION </a:t>
            </a:r>
            <a:r>
              <a:rPr b="1" i="0" lang="fr-FR" sz="3200" u="none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1/2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g2cea762c220_0_874"/>
          <p:cNvSpPr txBox="1"/>
          <p:nvPr/>
        </p:nvSpPr>
        <p:spPr>
          <a:xfrm>
            <a:off x="7485275" y="2356025"/>
            <a:ext cx="463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script to put in your HTML page is displaying the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Preference Center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button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77" name="Google Shape;477;g2cea762c220_0_8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28" y="1969503"/>
            <a:ext cx="7296851" cy="33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2cea762c220_0_874"/>
          <p:cNvSpPr txBox="1"/>
          <p:nvPr/>
        </p:nvSpPr>
        <p:spPr>
          <a:xfrm>
            <a:off x="7556700" y="4120425"/>
            <a:ext cx="4635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script to put in your HTML page is displaying an automatic “</a:t>
            </a:r>
            <a:r>
              <a:rPr b="1" i="0" lang="fr-FR" sz="16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Cookie list</a:t>
            </a:r>
            <a:r>
              <a:rPr b="0" i="0" lang="fr-FR" sz="16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table based on OneTrust results</a:t>
            </a:r>
            <a:endParaRPr b="0" i="0" sz="16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g2cea762c220_0_355"/>
          <p:cNvPicPr preferRelativeResize="0"/>
          <p:nvPr/>
        </p:nvPicPr>
        <p:blipFill rotWithShape="1">
          <a:blip r:embed="rId3">
            <a:alphaModFix/>
          </a:blip>
          <a:srcRect b="0" l="0" r="0" t="42272"/>
          <a:stretch/>
        </p:blipFill>
        <p:spPr>
          <a:xfrm rot="10800000">
            <a:off x="4" y="3"/>
            <a:ext cx="12191995" cy="6857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g2cea762c220_0_355"/>
          <p:cNvCxnSpPr/>
          <p:nvPr/>
        </p:nvCxnSpPr>
        <p:spPr>
          <a:xfrm rot="10800000">
            <a:off x="1368900" y="4740672"/>
            <a:ext cx="536100" cy="0"/>
          </a:xfrm>
          <a:prstGeom prst="straightConnector1">
            <a:avLst/>
          </a:prstGeom>
          <a:noFill/>
          <a:ln cap="flat" cmpd="sng" w="9525">
            <a:solidFill>
              <a:srgbClr val="B935E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5" name="Google Shape;485;g2cea762c220_0_355"/>
          <p:cNvGrpSpPr/>
          <p:nvPr/>
        </p:nvGrpSpPr>
        <p:grpSpPr>
          <a:xfrm flipH="1">
            <a:off x="-6044282" y="3467053"/>
            <a:ext cx="14180649" cy="9290939"/>
            <a:chOff x="591786" y="5840621"/>
            <a:chExt cx="5300979" cy="2668200"/>
          </a:xfrm>
        </p:grpSpPr>
        <p:cxnSp>
          <p:nvCxnSpPr>
            <p:cNvPr id="486" name="Google Shape;486;g2cea762c220_0_355"/>
            <p:cNvCxnSpPr/>
            <p:nvPr/>
          </p:nvCxnSpPr>
          <p:spPr>
            <a:xfrm>
              <a:off x="1964265" y="5840676"/>
              <a:ext cx="3928500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87" name="Google Shape;487;g2cea762c220_0_355"/>
            <p:cNvSpPr/>
            <p:nvPr/>
          </p:nvSpPr>
          <p:spPr>
            <a:xfrm rot="-5400000">
              <a:off x="640386" y="5792021"/>
              <a:ext cx="2668200" cy="2765400"/>
            </a:xfrm>
            <a:prstGeom prst="arc">
              <a:avLst>
                <a:gd fmla="val 16200000" name="adj1"/>
                <a:gd fmla="val 71504" name="adj2"/>
              </a:avLst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g2cea762c220_0_355"/>
          <p:cNvGrpSpPr/>
          <p:nvPr/>
        </p:nvGrpSpPr>
        <p:grpSpPr>
          <a:xfrm flipH="1" rot="10800000">
            <a:off x="5328493" y="-1961293"/>
            <a:ext cx="7217283" cy="3966012"/>
            <a:chOff x="591786" y="5840621"/>
            <a:chExt cx="5300979" cy="2668200"/>
          </a:xfrm>
        </p:grpSpPr>
        <p:cxnSp>
          <p:nvCxnSpPr>
            <p:cNvPr id="489" name="Google Shape;489;g2cea762c220_0_355"/>
            <p:cNvCxnSpPr/>
            <p:nvPr/>
          </p:nvCxnSpPr>
          <p:spPr>
            <a:xfrm>
              <a:off x="1964265" y="5840676"/>
              <a:ext cx="3928500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0" name="Google Shape;490;g2cea762c220_0_355"/>
            <p:cNvSpPr/>
            <p:nvPr/>
          </p:nvSpPr>
          <p:spPr>
            <a:xfrm rot="-5400000">
              <a:off x="640386" y="5792021"/>
              <a:ext cx="2668200" cy="276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1" name="Google Shape;491;g2cea762c220_0_3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1559" y="4002985"/>
            <a:ext cx="3231093" cy="5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2cea762c220_0_355"/>
          <p:cNvSpPr txBox="1"/>
          <p:nvPr/>
        </p:nvSpPr>
        <p:spPr>
          <a:xfrm>
            <a:off x="7805217" y="2597936"/>
            <a:ext cx="22635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fr-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 information: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Datawords France</a:t>
            </a:r>
            <a:br>
              <a:rPr b="0" i="0" lang="fr-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fr-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66 rue de Villiers,</a:t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92300 Levallois-Perret, FRANCE</a:t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T. +33 1 75 33 80 80</a:t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F. +33 1 75 33 80 81 </a:t>
            </a:r>
            <a:endParaRPr b="1" i="0" sz="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ea762c220_0_462"/>
          <p:cNvSpPr txBox="1"/>
          <p:nvPr/>
        </p:nvSpPr>
        <p:spPr>
          <a:xfrm>
            <a:off x="3887800" y="390700"/>
            <a:ext cx="4416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ORGANIZATION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g2cea762c220_0_462"/>
          <p:cNvSpPr txBox="1"/>
          <p:nvPr/>
        </p:nvSpPr>
        <p:spPr>
          <a:xfrm>
            <a:off x="110600" y="1420350"/>
            <a:ext cx="11970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One Trust is divided by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Organization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”: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Website are assign to the organization depending on the country/entity.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fr-FR" sz="15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(FR, DE, Motortrade, Autoselect, …)</a:t>
            </a:r>
            <a:endParaRPr b="0" i="0" sz="15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9" name="Google Shape;149;g2cea762c220_0_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100" y="2911875"/>
            <a:ext cx="2948175" cy="30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cea762c220_0_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0"/>
            <a:ext cx="121856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cea762c220_0_167"/>
          <p:cNvSpPr/>
          <p:nvPr/>
        </p:nvSpPr>
        <p:spPr>
          <a:xfrm>
            <a:off x="3200" y="0"/>
            <a:ext cx="12185700" cy="6858000"/>
          </a:xfrm>
          <a:prstGeom prst="rect">
            <a:avLst/>
          </a:prstGeom>
          <a:solidFill>
            <a:srgbClr val="060030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cea762c220_0_167"/>
          <p:cNvSpPr txBox="1"/>
          <p:nvPr/>
        </p:nvSpPr>
        <p:spPr>
          <a:xfrm>
            <a:off x="7992269" y="3807135"/>
            <a:ext cx="399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7" name="Google Shape;157;g2cea762c220_0_167"/>
          <p:cNvSpPr txBox="1"/>
          <p:nvPr/>
        </p:nvSpPr>
        <p:spPr>
          <a:xfrm>
            <a:off x="322367" y="788867"/>
            <a:ext cx="27561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700"/>
              <a:buFont typeface="Arial"/>
              <a:buNone/>
            </a:pPr>
            <a:r>
              <a:rPr b="0" i="0" lang="fr-FR" sz="12300" u="none" cap="none" strike="noStrike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02.</a:t>
            </a:r>
            <a:endParaRPr b="0" i="0" sz="12300" u="none" cap="none" strike="noStrik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8" name="Google Shape;158;g2cea762c220_0_167"/>
          <p:cNvSpPr txBox="1"/>
          <p:nvPr/>
        </p:nvSpPr>
        <p:spPr>
          <a:xfrm>
            <a:off x="2605000" y="1507425"/>
            <a:ext cx="7871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WEBSITE SCANNING</a:t>
            </a:r>
            <a:endParaRPr b="1" i="0" sz="3300" u="none" cap="none" strike="noStrik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0" i="0" lang="fr-FR" sz="3300" u="none" cap="none" strike="noStrike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How to create a website?</a:t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g2cea762c220_0_167"/>
          <p:cNvSpPr txBox="1"/>
          <p:nvPr/>
        </p:nvSpPr>
        <p:spPr>
          <a:xfrm>
            <a:off x="10673100" y="6442500"/>
            <a:ext cx="151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sng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Summary</a:t>
            </a:r>
            <a:endParaRPr b="0" i="0" sz="11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ea762c220_0_574"/>
          <p:cNvSpPr txBox="1"/>
          <p:nvPr/>
        </p:nvSpPr>
        <p:spPr>
          <a:xfrm>
            <a:off x="2548050" y="111150"/>
            <a:ext cx="7095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“WEBSITE” PAGE OVERVIEW</a:t>
            </a:r>
            <a:endParaRPr b="1" i="0" sz="3200" u="sng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g2cea762c220_0_574"/>
          <p:cNvSpPr txBox="1"/>
          <p:nvPr/>
        </p:nvSpPr>
        <p:spPr>
          <a:xfrm>
            <a:off x="2493150" y="2460300"/>
            <a:ext cx="31806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Domain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Scanned domain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Pages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Number of pages scanned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Total Cookie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Number of cookies scanned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Last Scan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Last scan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Geolocation Rule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Geoloc rule assign to the domain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Next scan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Next scheduled scan (Settings)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6" name="Google Shape;166;g2cea762c220_0_5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13" y="1047238"/>
            <a:ext cx="11019971" cy="11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cea762c220_0_574"/>
          <p:cNvSpPr txBox="1"/>
          <p:nvPr/>
        </p:nvSpPr>
        <p:spPr>
          <a:xfrm>
            <a:off x="6698850" y="2598750"/>
            <a:ext cx="3000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Total Pages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Number of pages in settings on scan launch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Organization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Assigned organization of the domain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Status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Status of the scan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Domain Added By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Creator of the domain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Last Production Published By</a:t>
            </a:r>
            <a:endParaRPr b="1" i="0" sz="1400" u="none" cap="none" strike="noStrike">
              <a:solidFill>
                <a:srgbClr val="100D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Last publisher of domain scripts</a:t>
            </a:r>
            <a:endParaRPr b="0" i="0" sz="14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ea762c220_0_260"/>
          <p:cNvSpPr txBox="1"/>
          <p:nvPr/>
        </p:nvSpPr>
        <p:spPr>
          <a:xfrm>
            <a:off x="3887800" y="390700"/>
            <a:ext cx="4416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SCANING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g2cea762c220_0_260"/>
          <p:cNvSpPr txBox="1"/>
          <p:nvPr/>
        </p:nvSpPr>
        <p:spPr>
          <a:xfrm>
            <a:off x="2596300" y="1250900"/>
            <a:ext cx="699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 to “</a:t>
            </a:r>
            <a:r>
              <a:rPr b="1" i="0" lang="fr-FR" sz="17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Management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 page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74" name="Google Shape;174;g2cea762c220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7275" y="1866500"/>
            <a:ext cx="22574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cea762c220_0_260"/>
          <p:cNvSpPr txBox="1"/>
          <p:nvPr/>
        </p:nvSpPr>
        <p:spPr>
          <a:xfrm>
            <a:off x="2596350" y="4124525"/>
            <a:ext cx="699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“</a:t>
            </a:r>
            <a:r>
              <a:rPr b="1" i="0" lang="fr-FR" sz="1700" u="sng" cap="none" strike="noStrike">
                <a:solidFill>
                  <a:srgbClr val="100D75"/>
                </a:solidFill>
                <a:latin typeface="Montserrat"/>
                <a:ea typeface="Montserrat"/>
                <a:cs typeface="Montserrat"/>
                <a:sym typeface="Montserrat"/>
              </a:rPr>
              <a:t>Add website</a:t>
            </a:r>
            <a:r>
              <a:rPr b="0" i="0" lang="fr-FR" sz="1700" u="none" cap="none" strike="noStrike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76" name="Google Shape;176;g2cea762c220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138" y="4632425"/>
            <a:ext cx="10403725" cy="16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685ceeaf7_0_0"/>
          <p:cNvSpPr txBox="1"/>
          <p:nvPr/>
        </p:nvSpPr>
        <p:spPr>
          <a:xfrm>
            <a:off x="3887800" y="390700"/>
            <a:ext cx="4416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3200" u="sng" cap="none" strike="noStrike">
                <a:solidFill>
                  <a:srgbClr val="080064"/>
                </a:solidFill>
                <a:latin typeface="Montserrat"/>
                <a:ea typeface="Montserrat"/>
                <a:cs typeface="Montserrat"/>
                <a:sym typeface="Montserrat"/>
              </a:rPr>
              <a:t>SCANING</a:t>
            </a:r>
            <a:endParaRPr b="1" i="0" sz="3200" u="none" cap="none" strike="noStrike">
              <a:solidFill>
                <a:srgbClr val="080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g2e685ceeaf7_0_0"/>
          <p:cNvSpPr txBox="1"/>
          <p:nvPr/>
        </p:nvSpPr>
        <p:spPr>
          <a:xfrm>
            <a:off x="2596300" y="979350"/>
            <a:ext cx="6999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700">
                <a:solidFill>
                  <a:srgbClr val="100D7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Different writing of the domain can be use to limit the scan to a part of your domain, sub-domain or path.</a:t>
            </a:r>
            <a:endParaRPr b="0" i="0" sz="1700" u="none" cap="none" strike="noStrike">
              <a:solidFill>
                <a:srgbClr val="100D7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3" name="Google Shape;183;g2e685ceeaf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588" y="1758800"/>
            <a:ext cx="4800717" cy="47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Anthony PETIT</dc:creator>
</cp:coreProperties>
</file>