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3" r:id="rId4"/>
    <p:sldId id="264" r:id="rId5"/>
    <p:sldId id="279" r:id="rId6"/>
    <p:sldId id="276" r:id="rId7"/>
    <p:sldId id="266" r:id="rId8"/>
    <p:sldId id="267" r:id="rId9"/>
    <p:sldId id="268" r:id="rId10"/>
    <p:sldId id="269" r:id="rId11"/>
    <p:sldId id="278" r:id="rId12"/>
    <p:sldId id="270" r:id="rId13"/>
    <p:sldId id="271" r:id="rId14"/>
    <p:sldId id="272" r:id="rId15"/>
    <p:sldId id="277" r:id="rId16"/>
    <p:sldId id="259" r:id="rId17"/>
    <p:sldId id="275" r:id="rId18"/>
  </p:sldIdLst>
  <p:sldSz cx="12192000" cy="6858000"/>
  <p:notesSz cx="6858000" cy="9144000"/>
  <p:defaultTextStyle>
    <a:defPPr>
      <a:defRPr lang="fr-FR"/>
    </a:defPPr>
    <a:lvl1pPr marL="0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656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3121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19684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624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2803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39359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4592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2482" algn="l" defTabSz="121312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5A"/>
    <a:srgbClr val="008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907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2D1CB-7527-4F71-83AC-2743A2DAE0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F64AE36-1674-4B8C-9CD9-A8BF19A619A2}">
      <dgm:prSet phldrT="[Texte]"/>
      <dgm:spPr/>
      <dgm:t>
        <a:bodyPr/>
        <a:lstStyle/>
        <a:p>
          <a:r>
            <a:rPr lang="fr-FR" dirty="0"/>
            <a:t>Mandatory fields</a:t>
          </a:r>
        </a:p>
      </dgm:t>
    </dgm:pt>
    <dgm:pt modelId="{540F1CF6-ECBB-4480-A3D3-EAA4E58D895B}" type="parTrans" cxnId="{D455412E-A13A-4228-9066-B8A9D1E40489}">
      <dgm:prSet/>
      <dgm:spPr/>
      <dgm:t>
        <a:bodyPr/>
        <a:lstStyle/>
        <a:p>
          <a:endParaRPr lang="fr-FR"/>
        </a:p>
      </dgm:t>
    </dgm:pt>
    <dgm:pt modelId="{84F46F7C-A30A-44E8-AF53-DE3390EFD81C}" type="sibTrans" cxnId="{D455412E-A13A-4228-9066-B8A9D1E40489}">
      <dgm:prSet/>
      <dgm:spPr/>
      <dgm:t>
        <a:bodyPr/>
        <a:lstStyle/>
        <a:p>
          <a:endParaRPr lang="fr-FR"/>
        </a:p>
      </dgm:t>
    </dgm:pt>
    <dgm:pt modelId="{E29C6B7B-5A59-4CA2-8B8D-91FA72863342}">
      <dgm:prSet phldrT="[Texte]"/>
      <dgm:spPr/>
      <dgm:t>
        <a:bodyPr/>
        <a:lstStyle/>
        <a:p>
          <a:r>
            <a:rPr lang="fr-FR" dirty="0"/>
            <a:t>Screenshot</a:t>
          </a:r>
        </a:p>
      </dgm:t>
    </dgm:pt>
    <dgm:pt modelId="{F3AADFA8-A966-4FC0-BDAE-657ED01101B7}" type="parTrans" cxnId="{0569514A-3589-41D6-B720-D4DE6102D3D9}">
      <dgm:prSet/>
      <dgm:spPr/>
      <dgm:t>
        <a:bodyPr/>
        <a:lstStyle/>
        <a:p>
          <a:endParaRPr lang="fr-FR"/>
        </a:p>
      </dgm:t>
    </dgm:pt>
    <dgm:pt modelId="{DA337E99-2FB4-44BD-9340-C47642B1D633}" type="sibTrans" cxnId="{0569514A-3589-41D6-B720-D4DE6102D3D9}">
      <dgm:prSet/>
      <dgm:spPr/>
      <dgm:t>
        <a:bodyPr/>
        <a:lstStyle/>
        <a:p>
          <a:endParaRPr lang="fr-FR"/>
        </a:p>
      </dgm:t>
    </dgm:pt>
    <dgm:pt modelId="{0FFAB7F6-B4A8-4F40-8052-D28665D91819}">
      <dgm:prSet phldrT="[Texte]" custT="1"/>
      <dgm:spPr/>
      <dgm:t>
        <a:bodyPr/>
        <a:lstStyle/>
        <a:p>
          <a:r>
            <a:rPr lang="fr-FR" sz="1600" dirty="0">
              <a:latin typeface="BNPP Sans" panose="02000000000000000000" pitchFamily="50" charset="0"/>
            </a:rPr>
            <a:t>URL</a:t>
          </a:r>
        </a:p>
      </dgm:t>
    </dgm:pt>
    <dgm:pt modelId="{A47BA876-4DAF-4C2A-9BD8-E69B2369B51D}" type="parTrans" cxnId="{80B8682B-3213-4059-B823-3482A9F03155}">
      <dgm:prSet/>
      <dgm:spPr/>
      <dgm:t>
        <a:bodyPr/>
        <a:lstStyle/>
        <a:p>
          <a:endParaRPr lang="fr-FR"/>
        </a:p>
      </dgm:t>
    </dgm:pt>
    <dgm:pt modelId="{E302F1CC-FFA9-4F3B-94F1-F5F55F3CCB04}" type="sibTrans" cxnId="{80B8682B-3213-4059-B823-3482A9F03155}">
      <dgm:prSet/>
      <dgm:spPr/>
      <dgm:t>
        <a:bodyPr/>
        <a:lstStyle/>
        <a:p>
          <a:endParaRPr lang="fr-FR"/>
        </a:p>
      </dgm:t>
    </dgm:pt>
    <dgm:pt modelId="{9EC0FC49-53FA-4611-86B5-6DFD46EC2DCB}" type="pres">
      <dgm:prSet presAssocID="{8082D1CB-7527-4F71-83AC-2743A2DAE01F}" presName="compositeShape" presStyleCnt="0">
        <dgm:presLayoutVars>
          <dgm:chMax val="7"/>
          <dgm:dir/>
          <dgm:resizeHandles val="exact"/>
        </dgm:presLayoutVars>
      </dgm:prSet>
      <dgm:spPr/>
    </dgm:pt>
    <dgm:pt modelId="{0009B1FC-B1DD-4EDF-AE06-053EC8637702}" type="pres">
      <dgm:prSet presAssocID="{BF64AE36-1674-4B8C-9CD9-A8BF19A619A2}" presName="circ1" presStyleLbl="vennNode1" presStyleIdx="0" presStyleCnt="3"/>
      <dgm:spPr/>
    </dgm:pt>
    <dgm:pt modelId="{A76715E4-2C50-4725-A541-C58AB0933EA9}" type="pres">
      <dgm:prSet presAssocID="{BF64AE36-1674-4B8C-9CD9-A8BF19A619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F9B21A-AA52-45B4-AD1F-265F58ECB08E}" type="pres">
      <dgm:prSet presAssocID="{E29C6B7B-5A59-4CA2-8B8D-91FA72863342}" presName="circ2" presStyleLbl="vennNode1" presStyleIdx="1" presStyleCnt="3"/>
      <dgm:spPr/>
    </dgm:pt>
    <dgm:pt modelId="{B7E5667E-56B1-4926-B5D0-2ACDBEC819FF}" type="pres">
      <dgm:prSet presAssocID="{E29C6B7B-5A59-4CA2-8B8D-91FA728633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6C1049-3067-4B16-9709-B22D97FAA098}" type="pres">
      <dgm:prSet presAssocID="{0FFAB7F6-B4A8-4F40-8052-D28665D91819}" presName="circ3" presStyleLbl="vennNode1" presStyleIdx="2" presStyleCnt="3"/>
      <dgm:spPr/>
    </dgm:pt>
    <dgm:pt modelId="{2B23212F-3C40-4489-9DAE-28F33E5B4EAB}" type="pres">
      <dgm:prSet presAssocID="{0FFAB7F6-B4A8-4F40-8052-D28665D918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9C280B-40D5-4D25-A091-AD4B9340394E}" type="presOf" srcId="{E29C6B7B-5A59-4CA2-8B8D-91FA72863342}" destId="{B7E5667E-56B1-4926-B5D0-2ACDBEC819FF}" srcOrd="1" destOrd="0" presId="urn:microsoft.com/office/officeart/2005/8/layout/venn1"/>
    <dgm:cxn modelId="{10B22A0F-3ACC-41D2-B16C-03828A073719}" type="presOf" srcId="{8082D1CB-7527-4F71-83AC-2743A2DAE01F}" destId="{9EC0FC49-53FA-4611-86B5-6DFD46EC2DCB}" srcOrd="0" destOrd="0" presId="urn:microsoft.com/office/officeart/2005/8/layout/venn1"/>
    <dgm:cxn modelId="{80B8682B-3213-4059-B823-3482A9F03155}" srcId="{8082D1CB-7527-4F71-83AC-2743A2DAE01F}" destId="{0FFAB7F6-B4A8-4F40-8052-D28665D91819}" srcOrd="2" destOrd="0" parTransId="{A47BA876-4DAF-4C2A-9BD8-E69B2369B51D}" sibTransId="{E302F1CC-FFA9-4F3B-94F1-F5F55F3CCB04}"/>
    <dgm:cxn modelId="{D455412E-A13A-4228-9066-B8A9D1E40489}" srcId="{8082D1CB-7527-4F71-83AC-2743A2DAE01F}" destId="{BF64AE36-1674-4B8C-9CD9-A8BF19A619A2}" srcOrd="0" destOrd="0" parTransId="{540F1CF6-ECBB-4480-A3D3-EAA4E58D895B}" sibTransId="{84F46F7C-A30A-44E8-AF53-DE3390EFD81C}"/>
    <dgm:cxn modelId="{C6C87565-460B-496D-A07E-DCA973CA2E75}" type="presOf" srcId="{0FFAB7F6-B4A8-4F40-8052-D28665D91819}" destId="{2B23212F-3C40-4489-9DAE-28F33E5B4EAB}" srcOrd="1" destOrd="0" presId="urn:microsoft.com/office/officeart/2005/8/layout/venn1"/>
    <dgm:cxn modelId="{0569514A-3589-41D6-B720-D4DE6102D3D9}" srcId="{8082D1CB-7527-4F71-83AC-2743A2DAE01F}" destId="{E29C6B7B-5A59-4CA2-8B8D-91FA72863342}" srcOrd="1" destOrd="0" parTransId="{F3AADFA8-A966-4FC0-BDAE-657ED01101B7}" sibTransId="{DA337E99-2FB4-44BD-9340-C47642B1D633}"/>
    <dgm:cxn modelId="{9B82094E-689F-45AA-B665-74590363B31E}" type="presOf" srcId="{0FFAB7F6-B4A8-4F40-8052-D28665D91819}" destId="{506C1049-3067-4B16-9709-B22D97FAA098}" srcOrd="0" destOrd="0" presId="urn:microsoft.com/office/officeart/2005/8/layout/venn1"/>
    <dgm:cxn modelId="{3235A9A1-B5FD-4D8F-96EA-6F5FBCBD8A41}" type="presOf" srcId="{BF64AE36-1674-4B8C-9CD9-A8BF19A619A2}" destId="{0009B1FC-B1DD-4EDF-AE06-053EC8637702}" srcOrd="0" destOrd="0" presId="urn:microsoft.com/office/officeart/2005/8/layout/venn1"/>
    <dgm:cxn modelId="{9C2A56DF-44B0-4655-9AB3-1DB6E142CB2F}" type="presOf" srcId="{BF64AE36-1674-4B8C-9CD9-A8BF19A619A2}" destId="{A76715E4-2C50-4725-A541-C58AB0933EA9}" srcOrd="1" destOrd="0" presId="urn:microsoft.com/office/officeart/2005/8/layout/venn1"/>
    <dgm:cxn modelId="{257B8AE5-B0A2-41EA-BB2F-F3326BE39370}" type="presOf" srcId="{E29C6B7B-5A59-4CA2-8B8D-91FA72863342}" destId="{4EF9B21A-AA52-45B4-AD1F-265F58ECB08E}" srcOrd="0" destOrd="0" presId="urn:microsoft.com/office/officeart/2005/8/layout/venn1"/>
    <dgm:cxn modelId="{7653A799-44F3-40A9-8BBA-9612E6D5F76D}" type="presParOf" srcId="{9EC0FC49-53FA-4611-86B5-6DFD46EC2DCB}" destId="{0009B1FC-B1DD-4EDF-AE06-053EC8637702}" srcOrd="0" destOrd="0" presId="urn:microsoft.com/office/officeart/2005/8/layout/venn1"/>
    <dgm:cxn modelId="{56497E96-EFB9-44AC-8258-22C9EB2A898E}" type="presParOf" srcId="{9EC0FC49-53FA-4611-86B5-6DFD46EC2DCB}" destId="{A76715E4-2C50-4725-A541-C58AB0933EA9}" srcOrd="1" destOrd="0" presId="urn:microsoft.com/office/officeart/2005/8/layout/venn1"/>
    <dgm:cxn modelId="{60F436EF-3DE4-4850-B56B-45CC575401D0}" type="presParOf" srcId="{9EC0FC49-53FA-4611-86B5-6DFD46EC2DCB}" destId="{4EF9B21A-AA52-45B4-AD1F-265F58ECB08E}" srcOrd="2" destOrd="0" presId="urn:microsoft.com/office/officeart/2005/8/layout/venn1"/>
    <dgm:cxn modelId="{4ED946FB-1AF4-4973-A531-F018B62DC83C}" type="presParOf" srcId="{9EC0FC49-53FA-4611-86B5-6DFD46EC2DCB}" destId="{B7E5667E-56B1-4926-B5D0-2ACDBEC819FF}" srcOrd="3" destOrd="0" presId="urn:microsoft.com/office/officeart/2005/8/layout/venn1"/>
    <dgm:cxn modelId="{25D98DE4-8DB1-4F72-BCEF-8A4204CE364D}" type="presParOf" srcId="{9EC0FC49-53FA-4611-86B5-6DFD46EC2DCB}" destId="{506C1049-3067-4B16-9709-B22D97FAA098}" srcOrd="4" destOrd="0" presId="urn:microsoft.com/office/officeart/2005/8/layout/venn1"/>
    <dgm:cxn modelId="{68EFE050-7595-4A72-ADC7-A26C1038EDAA}" type="presParOf" srcId="{9EC0FC49-53FA-4611-86B5-6DFD46EC2DCB}" destId="{2B23212F-3C40-4489-9DAE-28F33E5B4EA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9B1FC-B1DD-4EDF-AE06-053EC8637702}">
      <dsp:nvSpPr>
        <dsp:cNvPr id="0" name=""/>
        <dsp:cNvSpPr/>
      </dsp:nvSpPr>
      <dsp:spPr>
        <a:xfrm>
          <a:off x="1373841" y="36948"/>
          <a:ext cx="1773517" cy="1773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Mandatory fields</a:t>
          </a:r>
        </a:p>
      </dsp:txBody>
      <dsp:txXfrm>
        <a:off x="1610310" y="347313"/>
        <a:ext cx="1300579" cy="798082"/>
      </dsp:txXfrm>
    </dsp:sp>
    <dsp:sp modelId="{4EF9B21A-AA52-45B4-AD1F-265F58ECB08E}">
      <dsp:nvSpPr>
        <dsp:cNvPr id="0" name=""/>
        <dsp:cNvSpPr/>
      </dsp:nvSpPr>
      <dsp:spPr>
        <a:xfrm>
          <a:off x="2013785" y="1145396"/>
          <a:ext cx="1773517" cy="1773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Screenshot</a:t>
          </a:r>
        </a:p>
      </dsp:txBody>
      <dsp:txXfrm>
        <a:off x="2556186" y="1603555"/>
        <a:ext cx="1064110" cy="975434"/>
      </dsp:txXfrm>
    </dsp:sp>
    <dsp:sp modelId="{506C1049-3067-4B16-9709-B22D97FAA098}">
      <dsp:nvSpPr>
        <dsp:cNvPr id="0" name=""/>
        <dsp:cNvSpPr/>
      </dsp:nvSpPr>
      <dsp:spPr>
        <a:xfrm>
          <a:off x="733897" y="1145396"/>
          <a:ext cx="1773517" cy="1773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BNPP Sans" panose="02000000000000000000" pitchFamily="50" charset="0"/>
            </a:rPr>
            <a:t>URL</a:t>
          </a:r>
        </a:p>
      </dsp:txBody>
      <dsp:txXfrm>
        <a:off x="900903" y="1603555"/>
        <a:ext cx="1064110" cy="975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CB23-6DA0-4D60-A742-7F96B7C8082A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79E8C-22EF-4FC2-A5FD-97A378BAFD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42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552B-94E0-4999-8D3B-5C6D48EC69B4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8DE98-9257-4E1A-BF41-9BEB0BEDB0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5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14" y="-7249"/>
            <a:ext cx="12204915" cy="68519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2914" y="5082369"/>
            <a:ext cx="12204915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594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56772" y="879000"/>
            <a:ext cx="1128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66927"/>
            <a:ext cx="12192000" cy="52471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66" tIns="60580" rIns="121166" bIns="60580" rtlCol="0" anchor="ctr"/>
          <a:lstStyle/>
          <a:p>
            <a:pPr algn="ctr" defTabSz="1211636"/>
            <a:endParaRPr lang="pt-PT" sz="1800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6772" y="99026"/>
            <a:ext cx="11280000" cy="745664"/>
          </a:xfrm>
        </p:spPr>
        <p:txBody>
          <a:bodyPr>
            <a:normAutofit/>
          </a:bodyPr>
          <a:lstStyle>
            <a:lvl1pPr>
              <a:defRPr sz="2899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586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FEB2-7C91-40EC-8276-B8D763AC71A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8D72-C43A-451B-91EF-156885FB6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0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FEB2-7C91-40EC-8276-B8D763AC71A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8D72-C43A-451B-91EF-156885FB6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0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807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8861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1229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294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5351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0226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889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1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2914" y="5082369"/>
            <a:ext cx="12204915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7355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1727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25145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339" y="6468026"/>
            <a:ext cx="224605" cy="224616"/>
          </a:xfrm>
          <a:prstGeom prst="rect">
            <a:avLst/>
          </a:prstGeom>
        </p:spPr>
      </p:pic>
      <p:pic>
        <p:nvPicPr>
          <p:cNvPr id="11" name="Imag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554" y="6468026"/>
            <a:ext cx="224605" cy="224616"/>
          </a:xfrm>
          <a:prstGeom prst="rect">
            <a:avLst/>
          </a:prstGeom>
        </p:spPr>
      </p:pic>
      <p:pic>
        <p:nvPicPr>
          <p:cNvPr id="12" name="Image 11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770" y="6468026"/>
            <a:ext cx="224605" cy="224616"/>
          </a:xfrm>
          <a:prstGeom prst="rect">
            <a:avLst/>
          </a:prstGeom>
        </p:spPr>
      </p:pic>
      <p:sp>
        <p:nvSpPr>
          <p:cNvPr id="13" name="Titre 7"/>
          <p:cNvSpPr>
            <a:spLocks noGrp="1"/>
          </p:cNvSpPr>
          <p:nvPr>
            <p:ph type="title" hasCustomPrompt="1"/>
          </p:nvPr>
        </p:nvSpPr>
        <p:spPr>
          <a:xfrm>
            <a:off x="228671" y="96273"/>
            <a:ext cx="10603668" cy="745664"/>
          </a:xfrm>
        </p:spPr>
        <p:txBody>
          <a:bodyPr>
            <a:normAutofit/>
          </a:bodyPr>
          <a:lstStyle>
            <a:lvl1pPr>
              <a:defRPr sz="2539">
                <a:solidFill>
                  <a:schemeClr val="bg1"/>
                </a:solidFill>
                <a:latin typeface="BNPP Sans" charset="0"/>
                <a:ea typeface="BNPP Sans" charset="0"/>
                <a:cs typeface="BNPP Sans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63569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09D3A3-EBA4-E946-843C-49F4E102D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14" y="-7249"/>
            <a:ext cx="12204915" cy="68519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2914" y="5082369"/>
            <a:ext cx="12204915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826D2E-1D78-6E4F-9C99-53AEDD9EFBF7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88BE9EF1-F184-224F-B192-99B7BC2939E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10797132-A486-C447-8F0C-D402415CD9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3CEB0F-E286-E44D-8A97-64AA269FAF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0909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F61434-0273-0C42-A2A5-CB90B42A27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1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2914" y="5082369"/>
            <a:ext cx="12204915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B2BD7-90CE-AB4E-A229-32659B659F5F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25B6D2E-92E0-3845-929B-D1EC48E1CE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5343556-52A6-0943-B0EE-5B32028260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1DF4410-4461-6344-8A69-73292B2F9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497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5" y="2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082369"/>
            <a:ext cx="12196984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8538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Presentation title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|  00/00/0000  |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949" y="332656"/>
            <a:ext cx="6207116" cy="410445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52" defTabSz="1214537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52" defTabSz="1214537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236" y="332656"/>
            <a:ext cx="3489060" cy="7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864087" y="1895933"/>
            <a:ext cx="4833209" cy="4142779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80" y="3461401"/>
            <a:ext cx="2988397" cy="22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175" y="4784422"/>
            <a:ext cx="2112234" cy="12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949" y="4620406"/>
            <a:ext cx="2366689" cy="4134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r>
              <a:rPr lang="en-GB" sz="2400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sz="2400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sz="2400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34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50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58" y="6261249"/>
            <a:ext cx="1875651" cy="4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06" y="6401600"/>
            <a:ext cx="2396188" cy="2246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04356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50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230115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58" y="6261249"/>
            <a:ext cx="1875651" cy="4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06" y="6401600"/>
            <a:ext cx="2396188" cy="2246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1465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hristineB\Seenk-D\BNPP\2015-05\fon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5" y="2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5082369"/>
            <a:ext cx="12196984" cy="177563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900" dirty="0">
              <a:solidFill>
                <a:srgbClr val="000000"/>
              </a:solidFill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520271" y="478827"/>
            <a:ext cx="7104790" cy="1334676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4799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multi-lines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20271" y="1800377"/>
            <a:ext cx="7104000" cy="43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99" cap="all" baseline="0">
                <a:solidFill>
                  <a:schemeClr val="tx1"/>
                </a:solidFill>
                <a:latin typeface="+mj-lt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377D3-1526-EA40-B0BA-4F8D0EA15FEE}"/>
              </a:ext>
            </a:extLst>
          </p:cNvPr>
          <p:cNvSpPr/>
          <p:nvPr/>
        </p:nvSpPr>
        <p:spPr>
          <a:xfrm>
            <a:off x="1403984" y="4782294"/>
            <a:ext cx="4656000" cy="6033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endParaRPr lang="fr-FR" sz="1300" dirty="0">
              <a:solidFill>
                <a:srgbClr val="43B02A"/>
              </a:solidFill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1A0513CA-23BF-D94B-8F5C-737DAAA8AE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81472" y="487176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 cap="all" baseline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04093FB8-107F-5341-A7E7-91BBDF05132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581472" y="5095280"/>
            <a:ext cx="422400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</a:defRPr>
            </a:lvl1pPr>
            <a:lvl2pPr marL="607269" indent="0">
              <a:buNone/>
              <a:defRPr sz="2699" b="1"/>
            </a:lvl2pPr>
            <a:lvl3pPr marL="1214537" indent="0">
              <a:buNone/>
              <a:defRPr sz="2400" b="1"/>
            </a:lvl3pPr>
            <a:lvl4pPr marL="1821807" indent="0">
              <a:buNone/>
              <a:defRPr sz="2100" b="1"/>
            </a:lvl4pPr>
            <a:lvl5pPr marL="2429075" indent="0">
              <a:buNone/>
              <a:defRPr sz="2100" b="1"/>
            </a:lvl5pPr>
            <a:lvl6pPr marL="3036344" indent="0">
              <a:buNone/>
              <a:defRPr sz="2100" b="1"/>
            </a:lvl6pPr>
            <a:lvl7pPr marL="3643612" indent="0">
              <a:buNone/>
              <a:defRPr sz="2100" b="1"/>
            </a:lvl7pPr>
            <a:lvl8pPr marL="4250881" indent="0">
              <a:buNone/>
              <a:defRPr sz="2100" b="1"/>
            </a:lvl8pPr>
            <a:lvl9pPr marL="4858150" indent="0">
              <a:buNone/>
              <a:defRPr sz="21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84624AD8-89E7-274D-9E08-A52A476BD9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2" y="5457186"/>
            <a:ext cx="3808730" cy="11773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03" y="5948697"/>
            <a:ext cx="3163479" cy="296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54059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628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80"/>
            <a:ext cx="12192000" cy="61122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66" tIns="60580" rIns="121166" bIns="60580" rtlCol="0" anchor="ctr"/>
          <a:lstStyle/>
          <a:p>
            <a:pPr algn="ctr" defTabSz="1211636"/>
            <a:endParaRPr lang="pt-P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8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456772" y="879000"/>
            <a:ext cx="1128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866927"/>
            <a:ext cx="12192000" cy="52471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66" tIns="60580" rIns="121166" bIns="60580" rtlCol="0" anchor="ctr"/>
          <a:lstStyle/>
          <a:p>
            <a:pPr algn="ctr" defTabSz="1211636"/>
            <a:endParaRPr lang="pt-PT" sz="2400">
              <a:solidFill>
                <a:srgbClr val="FFFFFF"/>
              </a:solidFill>
            </a:endParaRPr>
          </a:p>
        </p:txBody>
      </p:sp>
      <p:sp>
        <p:nvSpPr>
          <p:cNvPr id="12" name="Titre 9"/>
          <p:cNvSpPr>
            <a:spLocks noGrp="1"/>
          </p:cNvSpPr>
          <p:nvPr>
            <p:ph type="title" hasCustomPrompt="1"/>
          </p:nvPr>
        </p:nvSpPr>
        <p:spPr>
          <a:xfrm>
            <a:off x="456772" y="99026"/>
            <a:ext cx="11280000" cy="745664"/>
          </a:xfrm>
        </p:spPr>
        <p:txBody>
          <a:bodyPr>
            <a:normAutofit/>
          </a:bodyPr>
          <a:lstStyle>
            <a:lvl1pPr>
              <a:defRPr sz="2899" baseline="0"/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27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F2FEB2-7C91-40EC-8276-B8D763AC71A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8D72-C43A-451B-91EF-156885FB6A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4949" y="332656"/>
            <a:ext cx="6207116" cy="410445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34052" defTabSz="1214537">
              <a:lnSpc>
                <a:spcPct val="120000"/>
              </a:lnSpc>
            </a:pPr>
            <a:r>
              <a:rPr lang="en-GB" sz="1600" b="1" u="sng" dirty="0">
                <a:solidFill>
                  <a:srgbClr val="000000"/>
                </a:solidFill>
              </a:rPr>
              <a:t>HOW TO INSERT A PICTURE ON A SLIDE WITH SEVERAL SHAPES?</a:t>
            </a:r>
          </a:p>
          <a:p>
            <a:pPr marL="234052" defTabSz="1214537">
              <a:lnSpc>
                <a:spcPct val="120000"/>
              </a:lnSpc>
            </a:pPr>
            <a:endParaRPr lang="en-GB" sz="1600" u="sng" dirty="0">
              <a:solidFill>
                <a:srgbClr val="000000"/>
              </a:solidFill>
            </a:endParaRP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View </a:t>
            </a:r>
            <a:r>
              <a:rPr lang="en-GB" sz="1600" dirty="0">
                <a:solidFill>
                  <a:srgbClr val="000000"/>
                </a:solidFill>
                <a:sym typeface="Wingdings 3"/>
              </a:rPr>
              <a:t> Slide Master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Choose slide Title with picture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Insert your picture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Right click on picture, choose Send Backward</a:t>
            </a:r>
          </a:p>
          <a:p>
            <a:pPr marL="478646" indent="-244594" defTabSz="1214537">
              <a:lnSpc>
                <a:spcPct val="120000"/>
              </a:lnSpc>
              <a:buFont typeface="Courier New" panose="02070309020205020404" pitchFamily="49" charset="0"/>
              <a:buChar char="o"/>
              <a:tabLst>
                <a:tab pos="2140201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Delete the slide with text</a:t>
            </a:r>
            <a:br>
              <a:rPr lang="en-GB" sz="1600" dirty="0">
                <a:solidFill>
                  <a:srgbClr val="000000"/>
                </a:solidFill>
                <a:sym typeface="Wingdings 3"/>
              </a:rPr>
            </a:br>
            <a:r>
              <a:rPr lang="en-GB" sz="1600" dirty="0">
                <a:solidFill>
                  <a:srgbClr val="000000"/>
                </a:solidFill>
                <a:sym typeface="Wingdings 3"/>
              </a:rPr>
              <a:t>(just to show right place and size for the picture)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To create many same slides with different pictures: 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copy/paste this slide and change the picture</a:t>
            </a: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endParaRPr lang="en-GB" sz="1600" dirty="0">
              <a:solidFill>
                <a:srgbClr val="000000"/>
              </a:solidFill>
              <a:sym typeface="Wingdings 3"/>
            </a:endParaRPr>
          </a:p>
          <a:p>
            <a:pPr marL="234052" defTabSz="1214537">
              <a:lnSpc>
                <a:spcPct val="120000"/>
              </a:lnSpc>
              <a:buFont typeface="Courier New" panose="02070309020205020404" pitchFamily="49" charset="0"/>
              <a:buNone/>
            </a:pPr>
            <a:r>
              <a:rPr lang="en-GB" sz="1600" dirty="0">
                <a:solidFill>
                  <a:srgbClr val="000000"/>
                </a:solidFill>
                <a:sym typeface="Wingdings 3"/>
              </a:rPr>
              <a:t>ATTENTION : do not insert the picture with Format Background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220" name="Picture 4" descr="http://www.google.fr/url?source=imglanding&amp;ct=img&amp;q=http://www.mydigitallife.info/wp-content/uploads/2010/06/ppt-master-slide.jpg&amp;sa=X&amp;ei=qWJoVcaVKMzeUbS3gIgE&amp;ved=0CAkQ8wc4Ig&amp;usg=AFQjCNFRVOwtBibdUtmdbmupjDYh2rvQ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236" y="332656"/>
            <a:ext cx="3489060" cy="7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864087" y="1895933"/>
            <a:ext cx="4833209" cy="4142779"/>
            <a:chOff x="4633595" y="1895912"/>
            <a:chExt cx="4402901" cy="3846138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7" y="1895912"/>
              <a:ext cx="4402899" cy="308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3595" y="2675364"/>
              <a:ext cx="4402901" cy="306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6" name="Picture 10" descr="C:\Users\ChristineB\Desktop\Sans titre 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180" y="3461401"/>
            <a:ext cx="2988397" cy="22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google.fr/url?source=imglanding&amp;ct=img&amp;q=http://www.dvd-ppt-slideshow.com/blog/wp-content/uploads/2012/08/texture-powerpoint-theme-2.png&amp;sa=X&amp;ei=Gm1oVc2wJcu3Ub-DgMgF&amp;ved=0CAkQ8wc&amp;usg=AFQjCNFmMM-KW7TpX3rDpuxzu9nx4s4UT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175" y="4784422"/>
            <a:ext cx="2112234" cy="124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4949" y="4620406"/>
            <a:ext cx="2366689" cy="4134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450" tIns="119537" rIns="121450" bIns="11953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4537"/>
            <a:r>
              <a:rPr lang="en-GB" sz="1800" b="1" dirty="0">
                <a:solidFill>
                  <a:srgbClr val="D0DF00"/>
                </a:solidFill>
                <a:sym typeface="Wingdings 3"/>
              </a:rPr>
              <a:t></a:t>
            </a:r>
            <a:r>
              <a:rPr lang="en-GB" sz="1900" dirty="0">
                <a:solidFill>
                  <a:srgbClr val="FFFFFF"/>
                </a:solidFill>
                <a:sym typeface="Wingdings 3"/>
              </a:rPr>
              <a:t>   </a:t>
            </a:r>
            <a:r>
              <a:rPr lang="en-GB" sz="1900" dirty="0">
                <a:solidFill>
                  <a:srgbClr val="FFFFFF"/>
                </a:solidFill>
              </a:rPr>
              <a:t>NOT TO DO</a:t>
            </a:r>
            <a:r>
              <a:rPr lang="en-GB" sz="1800" b="1" dirty="0">
                <a:solidFill>
                  <a:srgbClr val="D0DF00"/>
                </a:solidFill>
                <a:sym typeface="Wingdings 3"/>
              </a:rPr>
              <a:t></a:t>
            </a:r>
            <a:endParaRPr lang="en-GB" sz="1800" dirty="0">
              <a:solidFill>
                <a:srgbClr val="D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8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50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2" name="Image 11" descr="PPT_43-06.png">
            <a:extLst>
              <a:ext uri="{FF2B5EF4-FFF2-40B4-BE49-F238E27FC236}">
                <a16:creationId xmlns:a16="http://schemas.microsoft.com/office/drawing/2014/main" id="{3685EB29-D7A6-694B-8856-D08B7EC2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58" y="6261249"/>
            <a:ext cx="1875651" cy="4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06" y="6401600"/>
            <a:ext cx="2396188" cy="2246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701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-21367" y="608224"/>
            <a:ext cx="696226" cy="0"/>
          </a:xfrm>
          <a:prstGeom prst="line">
            <a:avLst/>
          </a:prstGeom>
          <a:ln>
            <a:solidFill>
              <a:srgbClr val="00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3250" y="163319"/>
            <a:ext cx="7104000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tx2"/>
                </a:solidFill>
                <a:latin typeface="BNPP Sans Condensed" panose="02000000000000000000" pitchFamily="2" charset="0"/>
              </a:defRPr>
            </a:lvl1pPr>
            <a:lvl2pPr marL="60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2738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14"/>
          <p:cNvCxnSpPr/>
          <p:nvPr/>
        </p:nvCxnSpPr>
        <p:spPr>
          <a:xfrm>
            <a:off x="456772" y="6102440"/>
            <a:ext cx="112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PPT_43-06.png">
            <a:extLst>
              <a:ext uri="{FF2B5EF4-FFF2-40B4-BE49-F238E27FC236}">
                <a16:creationId xmlns:a16="http://schemas.microsoft.com/office/drawing/2014/main" id="{639DD4DB-2DEC-7F47-9C93-C86E397B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58" y="6261249"/>
            <a:ext cx="1875651" cy="4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906" y="6401600"/>
            <a:ext cx="2396188" cy="2246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2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5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80"/>
            <a:ext cx="12192000" cy="61122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166" tIns="60580" rIns="121166" bIns="60580" rtlCol="0" anchor="ctr"/>
          <a:lstStyle/>
          <a:p>
            <a:pPr algn="ctr" defTabSz="1211636"/>
            <a:endParaRPr lang="pt-PT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6772" y="99026"/>
            <a:ext cx="1128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70085" y="6395560"/>
            <a:ext cx="268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27148" y="6395560"/>
            <a:ext cx="94474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A7F2FEB2-7C91-40EC-8276-B8D763AC71A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9692" y="6395560"/>
            <a:ext cx="24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2B68D72-C43A-451B-91EF-156885FB6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txStyles>
    <p:titleStyle>
      <a:lvl1pPr algn="l" defTabSz="1211636" rtl="0" eaLnBrk="1" latinLnBrk="0" hangingPunct="1">
        <a:spcBef>
          <a:spcPct val="0"/>
        </a:spcBef>
        <a:buNone/>
        <a:defRPr sz="2899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636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096" indent="-237703" algn="l" defTabSz="1211636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7" indent="-233494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576" indent="-222970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636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1997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37809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43628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49446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81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636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454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27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089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4903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722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53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6772" y="99026"/>
            <a:ext cx="1128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r-FR" noProof="0"/>
              <a:t>Modifiez le style du titre</a:t>
            </a:r>
            <a:endParaRPr lang="en-GB" noProof="0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70085" y="6395560"/>
            <a:ext cx="2688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1211636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227148" y="6395560"/>
            <a:ext cx="94474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defTabSz="1211636">
              <a:defRPr/>
            </a:pPr>
            <a:fld id="{E4B51AC9-4650-4AD2-A5E8-FC96EE070361}" type="datetime3">
              <a:rPr lang="en-US" smtClean="0">
                <a:solidFill>
                  <a:srgbClr val="000000"/>
                </a:solidFill>
              </a:rPr>
              <a:pPr defTabSz="1211636">
                <a:defRPr/>
              </a:pPr>
              <a:t>20 April 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59692" y="6395560"/>
            <a:ext cx="24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pPr defTabSz="1211636">
              <a:defRPr/>
            </a:pPr>
            <a:fld id="{276219AF-F5ED-455B-A512-B03AB3602319}" type="slidenum">
              <a:rPr lang="en-GB" smtClean="0">
                <a:solidFill>
                  <a:srgbClr val="000000"/>
                </a:solidFill>
              </a:rPr>
              <a:pPr defTabSz="1211636"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/>
  <p:txStyles>
    <p:titleStyle>
      <a:lvl1pPr algn="l" defTabSz="1211636" rtl="0" eaLnBrk="1" latinLnBrk="0" hangingPunct="1">
        <a:spcBef>
          <a:spcPct val="0"/>
        </a:spcBef>
        <a:buNone/>
        <a:defRPr sz="2899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211636" rtl="0" eaLnBrk="1" latinLnBrk="0" hangingPunct="1">
        <a:spcBef>
          <a:spcPts val="266"/>
        </a:spcBef>
        <a:buClr>
          <a:schemeClr val="accent4"/>
        </a:buClr>
        <a:buSzPct val="10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096" indent="-237703" algn="l" defTabSz="1211636" rtl="0" eaLnBrk="1" latinLnBrk="0" hangingPunct="1">
        <a:spcBef>
          <a:spcPts val="266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497" indent="-233494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535576" indent="-222970" algn="l" defTabSz="1211636" rtl="0" eaLnBrk="1" latinLnBrk="0" hangingPunct="1">
        <a:spcBef>
          <a:spcPts val="266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211636" rtl="0" eaLnBrk="1" latinLnBrk="0" hangingPunct="1">
        <a:spcBef>
          <a:spcPts val="266"/>
        </a:spcBef>
        <a:buFontTx/>
        <a:buNone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3331997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37809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43628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49446" indent="-302909" algn="l" defTabSz="121163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81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636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454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270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9089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4903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0722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6538" algn="l" defTabSz="1211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0271" y="478827"/>
            <a:ext cx="3926223" cy="133467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JIRA TRAINING FOR APOLLO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Digital acquisition team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99312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282050" y="841937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Ellipse 11"/>
          <p:cNvSpPr/>
          <p:nvPr/>
        </p:nvSpPr>
        <p:spPr>
          <a:xfrm>
            <a:off x="409532" y="4778615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97" y="841937"/>
            <a:ext cx="6789970" cy="3097586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3137647" y="1955139"/>
            <a:ext cx="1030941" cy="2322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07535" y="1935334"/>
            <a:ext cx="3526589" cy="504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Load all gadgets to have all ones available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8247549" y="2024486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77" y="4592894"/>
            <a:ext cx="5438775" cy="176212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324829" y="5288134"/>
            <a:ext cx="3526589" cy="504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Once your dashboard is done, you can find it again here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433482" y="4653943"/>
            <a:ext cx="1030941" cy="232249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433481" y="4947825"/>
            <a:ext cx="1407460" cy="251704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659" y="294254"/>
            <a:ext cx="10603668" cy="745625"/>
          </a:xfrm>
        </p:spPr>
        <p:txBody>
          <a:bodyPr>
            <a:noAutofit/>
          </a:bodyPr>
          <a:lstStyle/>
          <a:p>
            <a:r>
              <a:rPr lang="fr-FR" sz="3990" b="0" dirty="0">
                <a:solidFill>
                  <a:schemeClr val="tx2"/>
                </a:solidFill>
              </a:rPr>
              <a:t>6) </a:t>
            </a:r>
            <a:r>
              <a:rPr lang="fr-FR" sz="3990" b="0" dirty="0" err="1">
                <a:solidFill>
                  <a:schemeClr val="tx2"/>
                </a:solidFill>
              </a:rPr>
              <a:t>Create</a:t>
            </a:r>
            <a:r>
              <a:rPr lang="fr-FR" sz="3990" b="0" dirty="0">
                <a:solidFill>
                  <a:schemeClr val="tx2"/>
                </a:solidFill>
              </a:rPr>
              <a:t> a </a:t>
            </a:r>
            <a:r>
              <a:rPr lang="fr-FR" sz="3990" b="0" dirty="0" err="1">
                <a:solidFill>
                  <a:schemeClr val="tx2"/>
                </a:solidFill>
              </a:rPr>
              <a:t>Filter</a:t>
            </a:r>
            <a:r>
              <a:rPr lang="fr-FR" sz="3990" b="0" dirty="0">
                <a:solidFill>
                  <a:schemeClr val="tx2"/>
                </a:solidFill>
              </a:rPr>
              <a:t> – </a:t>
            </a:r>
            <a:r>
              <a:rPr lang="fr-FR" sz="3990" b="0" dirty="0" err="1">
                <a:solidFill>
                  <a:schemeClr val="tx2"/>
                </a:solidFill>
              </a:rPr>
              <a:t>choose</a:t>
            </a:r>
            <a:r>
              <a:rPr lang="fr-FR" sz="3990" b="0" dirty="0">
                <a:solidFill>
                  <a:schemeClr val="tx2"/>
                </a:solidFill>
              </a:rPr>
              <a:t> to </a:t>
            </a:r>
            <a:r>
              <a:rPr lang="fr-FR" sz="3990" b="0" dirty="0" err="1">
                <a:solidFill>
                  <a:schemeClr val="tx2"/>
                </a:solidFill>
              </a:rPr>
              <a:t>see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only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demand</a:t>
            </a:r>
            <a:r>
              <a:rPr lang="fr-FR" sz="3990" b="0" dirty="0">
                <a:solidFill>
                  <a:schemeClr val="tx2"/>
                </a:solidFill>
              </a:rPr>
              <a:t> of </a:t>
            </a:r>
            <a:r>
              <a:rPr lang="fr-FR" sz="3990" b="0" dirty="0" err="1">
                <a:solidFill>
                  <a:schemeClr val="tx2"/>
                </a:solidFill>
              </a:rPr>
              <a:t>your</a:t>
            </a:r>
            <a:r>
              <a:rPr lang="fr-FR" sz="3990" b="0" dirty="0">
                <a:solidFill>
                  <a:schemeClr val="tx2"/>
                </a:solidFill>
              </a:rPr>
              <a:t> country</a:t>
            </a:r>
            <a:endParaRPr lang="fr-FR" sz="3990" dirty="0">
              <a:solidFill>
                <a:schemeClr val="tx2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96925" y="3631981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3194" y="1602076"/>
            <a:ext cx="3526589" cy="2405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Go on the current search of your project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749798" y="2490677"/>
            <a:ext cx="7241802" cy="3458136"/>
            <a:chOff x="1722904" y="2404783"/>
            <a:chExt cx="7867650" cy="373380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904" y="2404783"/>
              <a:ext cx="7867650" cy="3733800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5416242" y="2812356"/>
              <a:ext cx="2783541" cy="288654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5834271" y="1916601"/>
            <a:ext cx="9939" cy="42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2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47740" y="1448448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051842" y="1448448"/>
            <a:ext cx="2546981" cy="51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Search on “more” the field LABEL</a:t>
            </a:r>
          </a:p>
        </p:txBody>
      </p:sp>
      <p:sp>
        <p:nvSpPr>
          <p:cNvPr id="7" name="Ellipse 6"/>
          <p:cNvSpPr/>
          <p:nvPr/>
        </p:nvSpPr>
        <p:spPr>
          <a:xfrm>
            <a:off x="448783" y="4802498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051841" y="5288891"/>
            <a:ext cx="2546981" cy="51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Select you website and your specific site (if it’s necessary).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96" y="120967"/>
            <a:ext cx="6619047" cy="3242726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181555" y="1560443"/>
            <a:ext cx="1481515" cy="188844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96" y="4123907"/>
            <a:ext cx="6619047" cy="2329969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493598" y="5356696"/>
            <a:ext cx="1481515" cy="188844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8252858" y="1560443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112645" y="5451118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2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8351" y="266269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07228" y="3730435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Ellipse 6"/>
          <p:cNvSpPr/>
          <p:nvPr/>
        </p:nvSpPr>
        <p:spPr>
          <a:xfrm>
            <a:off x="8177046" y="3304173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34184" y="4183829"/>
            <a:ext cx="1301971" cy="51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Find your filters on the left.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19" y="1143974"/>
            <a:ext cx="1962150" cy="5495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51" y="266269"/>
            <a:ext cx="7032995" cy="1353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47" y="3160559"/>
            <a:ext cx="4338845" cy="1714664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1977304" y="386216"/>
            <a:ext cx="855348" cy="309523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561020" y="3777351"/>
            <a:ext cx="1205909" cy="293882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491119" y="5657796"/>
            <a:ext cx="1962150" cy="274501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78594" y="560151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06219" y="5270031"/>
            <a:ext cx="1562911" cy="7452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Then select Project &gt; Apollo Drupal 8 &gt; </a:t>
            </a:r>
            <a:r>
              <a:rPr lang="en-US" sz="1270" b="1" dirty="0"/>
              <a:t>ADD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37727" y="560151"/>
            <a:ext cx="5382952" cy="3007997"/>
            <a:chOff x="1011513" y="176900"/>
            <a:chExt cx="6372225" cy="360045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1513" y="176900"/>
              <a:ext cx="6372225" cy="3600450"/>
            </a:xfrm>
            <a:prstGeom prst="rect">
              <a:avLst/>
            </a:prstGeom>
          </p:spPr>
        </p:pic>
        <p:sp>
          <p:nvSpPr>
            <p:cNvPr id="12" name="Rectangle à coins arrondis 11"/>
            <p:cNvSpPr/>
            <p:nvPr/>
          </p:nvSpPr>
          <p:spPr>
            <a:xfrm>
              <a:off x="3339254" y="1940928"/>
              <a:ext cx="1212867" cy="335133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03" y="3788455"/>
            <a:ext cx="6235561" cy="306954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9419960" y="4270269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863532" y="5858401"/>
            <a:ext cx="4745371" cy="313799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787674" y="2173902"/>
            <a:ext cx="262005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962726" y="2033909"/>
            <a:ext cx="2546981" cy="512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Edit permissions, or else your filter will be visible just to you</a:t>
            </a:r>
          </a:p>
        </p:txBody>
      </p:sp>
    </p:spTree>
    <p:extLst>
      <p:ext uri="{BB962C8B-B14F-4D97-AF65-F5344CB8AC3E}">
        <p14:creationId xmlns:p14="http://schemas.microsoft.com/office/powerpoint/2010/main" val="228073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0516" y="723900"/>
            <a:ext cx="2028313" cy="524827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738812" y="723900"/>
            <a:ext cx="2116417" cy="524827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38128" y="723900"/>
            <a:ext cx="2028313" cy="524827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10515" y="729786"/>
            <a:ext cx="2028313" cy="345245"/>
          </a:xfrm>
          <a:prstGeom prst="rect">
            <a:avLst/>
          </a:prstGeom>
          <a:solidFill>
            <a:srgbClr val="0091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Arval countries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8811" y="729786"/>
            <a:ext cx="2121376" cy="345245"/>
          </a:xfrm>
          <a:prstGeom prst="rect">
            <a:avLst/>
          </a:prstGeom>
          <a:solidFill>
            <a:srgbClr val="0091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latin typeface="+mj-lt"/>
              </a:rPr>
              <a:t>Dataword</a:t>
            </a:r>
            <a:r>
              <a:rPr lang="en-GB" sz="1400" b="1" dirty="0">
                <a:latin typeface="+mj-lt"/>
              </a:rPr>
              <a:t> referent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8126" y="729785"/>
            <a:ext cx="2028313" cy="345245"/>
          </a:xfrm>
          <a:prstGeom prst="rect">
            <a:avLst/>
          </a:prstGeom>
          <a:solidFill>
            <a:srgbClr val="0091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+mj-lt"/>
              </a:rPr>
              <a:t>Arval Apollo Team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4957" y="1427883"/>
            <a:ext cx="1596044" cy="623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Create “Request”</a:t>
            </a:r>
          </a:p>
          <a:p>
            <a:pPr algn="ctr"/>
            <a:r>
              <a:rPr lang="en-GB" sz="1100" dirty="0">
                <a:solidFill>
                  <a:schemeClr val="bg2"/>
                </a:solidFill>
              </a:rPr>
              <a:t>Jira ticket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4619" y="1591839"/>
            <a:ext cx="1123242" cy="28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Analyse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34369" y="2329122"/>
            <a:ext cx="1022471" cy="557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bg2"/>
                </a:solidFill>
              </a:rPr>
              <a:t>Change the ticket type after qualification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66319" y="2362005"/>
            <a:ext cx="1022471" cy="491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bg2"/>
                </a:solidFill>
              </a:rPr>
              <a:t>Change the ticket type to “Webmastering”</a:t>
            </a:r>
          </a:p>
        </p:txBody>
      </p:sp>
      <p:cxnSp>
        <p:nvCxnSpPr>
          <p:cNvPr id="25" name="Connecteur droit avec flèche 24"/>
          <p:cNvCxnSpPr>
            <a:stCxn id="14" idx="3"/>
            <a:endCxn id="16" idx="1"/>
          </p:cNvCxnSpPr>
          <p:nvPr/>
        </p:nvCxnSpPr>
        <p:spPr>
          <a:xfrm flipV="1">
            <a:off x="3531001" y="1733524"/>
            <a:ext cx="663618" cy="5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ngle 29"/>
          <p:cNvCxnSpPr>
            <a:cxnSpLocks/>
            <a:stCxn id="16" idx="2"/>
            <a:endCxn id="23" idx="0"/>
          </p:cNvCxnSpPr>
          <p:nvPr/>
        </p:nvCxnSpPr>
        <p:spPr>
          <a:xfrm rot="5400000">
            <a:off x="4273500" y="1879265"/>
            <a:ext cx="486796" cy="47868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cxnSpLocks/>
          </p:cNvCxnSpPr>
          <p:nvPr/>
        </p:nvCxnSpPr>
        <p:spPr>
          <a:xfrm rot="16200000" flipH="1">
            <a:off x="4823966" y="1823958"/>
            <a:ext cx="453913" cy="58936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8766422" y="723900"/>
            <a:ext cx="2028313" cy="5248275"/>
          </a:xfrm>
          <a:prstGeom prst="rect">
            <a:avLst/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8766420" y="729785"/>
            <a:ext cx="2028313" cy="345245"/>
          </a:xfrm>
          <a:prstGeom prst="rect">
            <a:avLst/>
          </a:prstGeom>
          <a:solidFill>
            <a:srgbClr val="0091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latin typeface="+mj-lt"/>
              </a:rPr>
              <a:t>Ekino</a:t>
            </a:r>
            <a:endParaRPr lang="en-GB" sz="1400" b="1" dirty="0">
              <a:latin typeface="+mj-lt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776063" y="1959980"/>
            <a:ext cx="506058" cy="114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 Narrow" panose="020B0606020202030204" pitchFamily="34" charset="0"/>
              </a:rPr>
              <a:t>If bug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983925" y="1950728"/>
            <a:ext cx="851889" cy="12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 Narrow" panose="020B0606020202030204" pitchFamily="34" charset="0"/>
              </a:rPr>
              <a:t>If webmastering</a:t>
            </a:r>
          </a:p>
        </p:txBody>
      </p:sp>
      <p:cxnSp>
        <p:nvCxnSpPr>
          <p:cNvPr id="121" name="Connecteur en angle 120"/>
          <p:cNvCxnSpPr>
            <a:cxnSpLocks/>
            <a:stCxn id="23" idx="1"/>
            <a:endCxn id="14" idx="2"/>
          </p:cNvCxnSpPr>
          <p:nvPr/>
        </p:nvCxnSpPr>
        <p:spPr>
          <a:xfrm rot="10800000">
            <a:off x="2732979" y="2050991"/>
            <a:ext cx="1033340" cy="55667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Sous-titre 124"/>
          <p:cNvSpPr>
            <a:spLocks noGrp="1"/>
          </p:cNvSpPr>
          <p:nvPr>
            <p:ph type="subTitle" idx="1"/>
          </p:nvPr>
        </p:nvSpPr>
        <p:spPr>
          <a:xfrm>
            <a:off x="383249" y="163319"/>
            <a:ext cx="10411483" cy="432000"/>
          </a:xfrm>
        </p:spPr>
        <p:txBody>
          <a:bodyPr/>
          <a:lstStyle/>
          <a:p>
            <a:r>
              <a:rPr lang="en-GB" dirty="0"/>
              <a:t>Process After the country training (until 3 month after the public launch)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954260" y="2420628"/>
            <a:ext cx="1596044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Analyse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901936" y="4281919"/>
            <a:ext cx="872804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Assign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51980" y="4281919"/>
            <a:ext cx="917193" cy="52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Change the </a:t>
            </a:r>
            <a:r>
              <a:rPr lang="en-GB" sz="1100" dirty="0" err="1">
                <a:solidFill>
                  <a:schemeClr val="bg2"/>
                </a:solidFill>
              </a:rPr>
              <a:t>statut</a:t>
            </a:r>
            <a:r>
              <a:rPr lang="en-GB" sz="1100" dirty="0">
                <a:solidFill>
                  <a:schemeClr val="bg2"/>
                </a:solidFill>
              </a:rPr>
              <a:t> to “Request”</a:t>
            </a:r>
          </a:p>
        </p:txBody>
      </p:sp>
      <p:cxnSp>
        <p:nvCxnSpPr>
          <p:cNvPr id="93" name="Connecteur en angle 92"/>
          <p:cNvCxnSpPr>
            <a:cxnSpLocks/>
            <a:stCxn id="89" idx="2"/>
            <a:endCxn id="92" idx="0"/>
          </p:cNvCxnSpPr>
          <p:nvPr/>
        </p:nvCxnSpPr>
        <p:spPr>
          <a:xfrm rot="5400000">
            <a:off x="6737821" y="3267457"/>
            <a:ext cx="1487219" cy="54170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ngle 97"/>
          <p:cNvCxnSpPr>
            <a:cxnSpLocks/>
            <a:stCxn id="89" idx="2"/>
            <a:endCxn id="90" idx="0"/>
          </p:cNvCxnSpPr>
          <p:nvPr/>
        </p:nvCxnSpPr>
        <p:spPr>
          <a:xfrm rot="16200000" flipH="1">
            <a:off x="7301701" y="3245281"/>
            <a:ext cx="1487219" cy="58605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9194524" y="4281919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Correct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194523" y="5004607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Deliver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210576" y="5004607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Test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210575" y="5628100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Release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252666" y="4358759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Receive the notification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178527" y="5622933"/>
            <a:ext cx="1147211" cy="378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Receive the notification</a:t>
            </a:r>
          </a:p>
        </p:txBody>
      </p:sp>
      <p:cxnSp>
        <p:nvCxnSpPr>
          <p:cNvPr id="106" name="Connecteur droit avec flèche 105"/>
          <p:cNvCxnSpPr>
            <a:cxnSpLocks/>
            <a:stCxn id="101" idx="1"/>
            <a:endCxn id="102" idx="3"/>
          </p:cNvCxnSpPr>
          <p:nvPr/>
        </p:nvCxnSpPr>
        <p:spPr>
          <a:xfrm flipH="1">
            <a:off x="8357787" y="5191643"/>
            <a:ext cx="8367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cxnSpLocks/>
            <a:stCxn id="102" idx="2"/>
            <a:endCxn id="103" idx="0"/>
          </p:cNvCxnSpPr>
          <p:nvPr/>
        </p:nvCxnSpPr>
        <p:spPr>
          <a:xfrm flipH="1">
            <a:off x="7784181" y="5378679"/>
            <a:ext cx="1" cy="2494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>
            <a:cxnSpLocks/>
            <a:stCxn id="103" idx="1"/>
            <a:endCxn id="119" idx="3"/>
          </p:cNvCxnSpPr>
          <p:nvPr/>
        </p:nvCxnSpPr>
        <p:spPr>
          <a:xfrm flipH="1" flipV="1">
            <a:off x="3321863" y="5814232"/>
            <a:ext cx="3888712" cy="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2174652" y="5627196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Receive the notification</a:t>
            </a:r>
          </a:p>
        </p:txBody>
      </p:sp>
      <p:cxnSp>
        <p:nvCxnSpPr>
          <p:cNvPr id="123" name="Connecteur droit avec flèche 122"/>
          <p:cNvCxnSpPr>
            <a:cxnSpLocks/>
            <a:stCxn id="90" idx="3"/>
            <a:endCxn id="99" idx="1"/>
          </p:cNvCxnSpPr>
          <p:nvPr/>
        </p:nvCxnSpPr>
        <p:spPr>
          <a:xfrm>
            <a:off x="8774740" y="4468955"/>
            <a:ext cx="4197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>
            <a:cxnSpLocks/>
            <a:stCxn id="99" idx="2"/>
            <a:endCxn id="101" idx="0"/>
          </p:cNvCxnSpPr>
          <p:nvPr/>
        </p:nvCxnSpPr>
        <p:spPr>
          <a:xfrm flipH="1">
            <a:off x="9768129" y="4655991"/>
            <a:ext cx="1" cy="3486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7918047" y="3688814"/>
            <a:ext cx="506058" cy="114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 Narrow" panose="020B0606020202030204" pitchFamily="34" charset="0"/>
              </a:rPr>
              <a:t>If bug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850040" y="3681535"/>
            <a:ext cx="851889" cy="12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Arial Narrow" panose="020B0606020202030204" pitchFamily="34" charset="0"/>
              </a:rPr>
              <a:t>If webmastering</a:t>
            </a:r>
          </a:p>
        </p:txBody>
      </p:sp>
      <p:pic>
        <p:nvPicPr>
          <p:cNvPr id="130" name="Imag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49" y="6402085"/>
            <a:ext cx="234143" cy="234143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10213421" y="6419630"/>
            <a:ext cx="1019175" cy="19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Arial Narrow" panose="020B0606020202030204" pitchFamily="34" charset="0"/>
              </a:rPr>
              <a:t>Jira notification</a:t>
            </a:r>
          </a:p>
        </p:txBody>
      </p:sp>
      <p:pic>
        <p:nvPicPr>
          <p:cNvPr id="133" name="Image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31" y="5712574"/>
            <a:ext cx="234143" cy="234143"/>
          </a:xfrm>
          <a:prstGeom prst="rect">
            <a:avLst/>
          </a:prstGeom>
        </p:spPr>
      </p:pic>
      <p:pic>
        <p:nvPicPr>
          <p:cNvPr id="134" name="Image 1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60" y="4348766"/>
            <a:ext cx="234143" cy="234143"/>
          </a:xfrm>
          <a:prstGeom prst="rect">
            <a:avLst/>
          </a:prstGeom>
        </p:spPr>
      </p:pic>
      <p:pic>
        <p:nvPicPr>
          <p:cNvPr id="137" name="Image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5" y="2514750"/>
            <a:ext cx="234143" cy="234143"/>
          </a:xfrm>
          <a:prstGeom prst="rect">
            <a:avLst/>
          </a:prstGeom>
        </p:spPr>
      </p:pic>
      <p:pic>
        <p:nvPicPr>
          <p:cNvPr id="138" name="Image 1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0" y="1617864"/>
            <a:ext cx="234143" cy="234143"/>
          </a:xfrm>
          <a:prstGeom prst="rect">
            <a:avLst/>
          </a:prstGeom>
        </p:spPr>
      </p:pic>
      <p:cxnSp>
        <p:nvCxnSpPr>
          <p:cNvPr id="158" name="Connecteur en angle 157"/>
          <p:cNvCxnSpPr>
            <a:cxnSpLocks/>
            <a:stCxn id="17" idx="3"/>
            <a:endCxn id="89" idx="1"/>
          </p:cNvCxnSpPr>
          <p:nvPr/>
        </p:nvCxnSpPr>
        <p:spPr>
          <a:xfrm flipV="1">
            <a:off x="5856840" y="2607664"/>
            <a:ext cx="1097420" cy="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2DB4E791-4261-4052-8BE2-895DD993D484}"/>
              </a:ext>
            </a:extLst>
          </p:cNvPr>
          <p:cNvSpPr/>
          <p:nvPr/>
        </p:nvSpPr>
        <p:spPr>
          <a:xfrm>
            <a:off x="3879730" y="3302888"/>
            <a:ext cx="798023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Answer in Jira</a:t>
            </a:r>
          </a:p>
        </p:txBody>
      </p:sp>
      <p:cxnSp>
        <p:nvCxnSpPr>
          <p:cNvPr id="70" name="Connecteur en angle 120">
            <a:extLst>
              <a:ext uri="{FF2B5EF4-FFF2-40B4-BE49-F238E27FC236}">
                <a16:creationId xmlns:a16="http://schemas.microsoft.com/office/drawing/2014/main" id="{4CB161AB-F5DE-450F-BAB4-1EE8341C42CC}"/>
              </a:ext>
            </a:extLst>
          </p:cNvPr>
          <p:cNvCxnSpPr>
            <a:cxnSpLocks/>
            <a:stCxn id="23" idx="2"/>
            <a:endCxn id="69" idx="0"/>
          </p:cNvCxnSpPr>
          <p:nvPr/>
        </p:nvCxnSpPr>
        <p:spPr>
          <a:xfrm rot="16200000" flipH="1">
            <a:off x="4053366" y="3077512"/>
            <a:ext cx="449564" cy="118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9C1684F-8A44-4900-8BA8-32BF2FE50A24}"/>
              </a:ext>
            </a:extLst>
          </p:cNvPr>
          <p:cNvSpPr/>
          <p:nvPr/>
        </p:nvSpPr>
        <p:spPr>
          <a:xfrm>
            <a:off x="2181141" y="3301301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Receive the notification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49E41753-5711-4E42-9557-D9A501F7B89D}"/>
              </a:ext>
            </a:extLst>
          </p:cNvPr>
          <p:cNvCxnSpPr>
            <a:cxnSpLocks/>
            <a:stCxn id="69" idx="1"/>
            <a:endCxn id="75" idx="3"/>
          </p:cNvCxnSpPr>
          <p:nvPr/>
        </p:nvCxnSpPr>
        <p:spPr>
          <a:xfrm flipH="1" flipV="1">
            <a:off x="3328352" y="3488337"/>
            <a:ext cx="551378" cy="1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age 75">
            <a:extLst>
              <a:ext uri="{FF2B5EF4-FFF2-40B4-BE49-F238E27FC236}">
                <a16:creationId xmlns:a16="http://schemas.microsoft.com/office/drawing/2014/main" id="{DE9D3846-F5A1-4E97-B209-C4AE81377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7" y="3367942"/>
            <a:ext cx="234143" cy="234143"/>
          </a:xfrm>
          <a:prstGeom prst="rect">
            <a:avLst/>
          </a:prstGeom>
        </p:spPr>
      </p:pic>
      <p:cxnSp>
        <p:nvCxnSpPr>
          <p:cNvPr id="81" name="Connecteur en angle 120">
            <a:extLst>
              <a:ext uri="{FF2B5EF4-FFF2-40B4-BE49-F238E27FC236}">
                <a16:creationId xmlns:a16="http://schemas.microsoft.com/office/drawing/2014/main" id="{2F25E6D8-7B78-43EB-92A9-DAEEBD655596}"/>
              </a:ext>
            </a:extLst>
          </p:cNvPr>
          <p:cNvCxnSpPr>
            <a:cxnSpLocks/>
            <a:stCxn id="92" idx="1"/>
            <a:endCxn id="104" idx="3"/>
          </p:cNvCxnSpPr>
          <p:nvPr/>
        </p:nvCxnSpPr>
        <p:spPr>
          <a:xfrm rot="10800000" flipV="1">
            <a:off x="5399878" y="4544481"/>
            <a:ext cx="1352103" cy="131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120">
            <a:extLst>
              <a:ext uri="{FF2B5EF4-FFF2-40B4-BE49-F238E27FC236}">
                <a16:creationId xmlns:a16="http://schemas.microsoft.com/office/drawing/2014/main" id="{E7F9DB68-D723-45E1-9B51-0EA16E5BC477}"/>
              </a:ext>
            </a:extLst>
          </p:cNvPr>
          <p:cNvCxnSpPr>
            <a:cxnSpLocks/>
            <a:stCxn id="104" idx="0"/>
            <a:endCxn id="69" idx="2"/>
          </p:cNvCxnSpPr>
          <p:nvPr/>
        </p:nvCxnSpPr>
        <p:spPr>
          <a:xfrm rot="16200000" flipV="1">
            <a:off x="4211608" y="3744095"/>
            <a:ext cx="681799" cy="54753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Imag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22" y="4420485"/>
            <a:ext cx="234143" cy="23414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669E86A-2555-4576-9D17-0C36585E9C09}"/>
              </a:ext>
            </a:extLst>
          </p:cNvPr>
          <p:cNvSpPr/>
          <p:nvPr/>
        </p:nvSpPr>
        <p:spPr>
          <a:xfrm>
            <a:off x="2243046" y="4486286"/>
            <a:ext cx="1147211" cy="37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Close the ticket</a:t>
            </a:r>
          </a:p>
        </p:txBody>
      </p:sp>
      <p:cxnSp>
        <p:nvCxnSpPr>
          <p:cNvPr id="57" name="Connecteur en angle 120">
            <a:extLst>
              <a:ext uri="{FF2B5EF4-FFF2-40B4-BE49-F238E27FC236}">
                <a16:creationId xmlns:a16="http://schemas.microsoft.com/office/drawing/2014/main" id="{1FE72C6B-1F28-4A5B-8E72-43A2697ABE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51248" y="4093348"/>
            <a:ext cx="697728" cy="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120">
            <a:extLst>
              <a:ext uri="{FF2B5EF4-FFF2-40B4-BE49-F238E27FC236}">
                <a16:creationId xmlns:a16="http://schemas.microsoft.com/office/drawing/2014/main" id="{A7DB4E8C-2743-40A9-BB65-F0961DFDA678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54335" y="5236034"/>
            <a:ext cx="715741" cy="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3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50" y="1636581"/>
            <a:ext cx="11753850" cy="2619375"/>
          </a:xfrm>
          <a:prstGeom prst="rect">
            <a:avLst/>
          </a:prstGeom>
        </p:spPr>
      </p:pic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>
          <a:xfrm>
            <a:off x="383250" y="163319"/>
            <a:ext cx="7104000" cy="432000"/>
          </a:xfrm>
        </p:spPr>
        <p:txBody>
          <a:bodyPr/>
          <a:lstStyle/>
          <a:p>
            <a:r>
              <a:rPr lang="en-GB" dirty="0"/>
              <a:t>Annex: PRIORITY LEVELS</a:t>
            </a:r>
          </a:p>
        </p:txBody>
      </p:sp>
    </p:spTree>
    <p:extLst>
      <p:ext uri="{BB962C8B-B14F-4D97-AF65-F5344CB8AC3E}">
        <p14:creationId xmlns:p14="http://schemas.microsoft.com/office/powerpoint/2010/main" val="57429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90" b="0" dirty="0">
                <a:solidFill>
                  <a:schemeClr val="tx2"/>
                </a:solidFill>
              </a:rPr>
              <a:t>1) How to login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3" y="1273862"/>
            <a:ext cx="6639403" cy="43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71424" y="665322"/>
            <a:ext cx="4506197" cy="326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2177" dirty="0">
                <a:solidFill>
                  <a:schemeClr val="accent1"/>
                </a:solidFill>
              </a:rPr>
              <a:t>https://reman.arval.com/login.jsp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69411" y="2398932"/>
            <a:ext cx="1632680" cy="2612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70" dirty="0"/>
              <a:t>UID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40301" y="2797659"/>
            <a:ext cx="1632680" cy="2612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270" dirty="0"/>
              <a:t>Session </a:t>
            </a:r>
            <a:r>
              <a:rPr lang="fr-FR" sz="1270" dirty="0" err="1"/>
              <a:t>password</a:t>
            </a:r>
            <a:endParaRPr lang="fr-FR" sz="1270" dirty="0"/>
          </a:p>
        </p:txBody>
      </p:sp>
      <p:sp>
        <p:nvSpPr>
          <p:cNvPr id="7" name="ZoneTexte 6"/>
          <p:cNvSpPr txBox="1"/>
          <p:nvPr/>
        </p:nvSpPr>
        <p:spPr>
          <a:xfrm>
            <a:off x="7532758" y="1315300"/>
            <a:ext cx="3069439" cy="3086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Normally, your JIRA access have been already created by us.</a:t>
            </a:r>
          </a:p>
          <a:p>
            <a:pPr algn="just"/>
            <a:endParaRPr lang="en-US" sz="1270" dirty="0"/>
          </a:p>
          <a:p>
            <a:pPr algn="just"/>
            <a:endParaRPr lang="en-US" sz="1270" dirty="0"/>
          </a:p>
          <a:p>
            <a:pPr algn="just"/>
            <a:r>
              <a:rPr lang="en-US" sz="1270" dirty="0"/>
              <a:t>Your Jira IDs are the same than you sessions Ids (UID and computer password).</a:t>
            </a:r>
          </a:p>
          <a:p>
            <a:pPr algn="just"/>
            <a:endParaRPr lang="en-US" sz="1270" dirty="0"/>
          </a:p>
          <a:p>
            <a:pPr algn="just"/>
            <a:endParaRPr lang="en-US" sz="1270" dirty="0"/>
          </a:p>
          <a:p>
            <a:pPr algn="just"/>
            <a:r>
              <a:rPr lang="en-US" sz="1270" dirty="0"/>
              <a:t>If you don’t have access to it, please contact:</a:t>
            </a:r>
          </a:p>
          <a:p>
            <a:pPr algn="just"/>
            <a:endParaRPr lang="en-US" sz="1270" dirty="0"/>
          </a:p>
          <a:p>
            <a:pPr algn="just"/>
            <a:endParaRPr lang="en-US" sz="1270" dirty="0"/>
          </a:p>
          <a:p>
            <a:pPr algn="ctr"/>
            <a:r>
              <a:rPr lang="en-US" sz="1270" b="1" dirty="0"/>
              <a:t>Jira.support@arval.fr</a:t>
            </a:r>
          </a:p>
          <a:p>
            <a:pPr algn="just"/>
            <a:endParaRPr lang="en-US" sz="1270" dirty="0"/>
          </a:p>
        </p:txBody>
      </p:sp>
    </p:spTree>
    <p:extLst>
      <p:ext uri="{BB962C8B-B14F-4D97-AF65-F5344CB8AC3E}">
        <p14:creationId xmlns:p14="http://schemas.microsoft.com/office/powerpoint/2010/main" val="38827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0" b="0" dirty="0">
                <a:solidFill>
                  <a:schemeClr val="tx2"/>
                </a:solidFill>
              </a:rPr>
              <a:t>2) STEPS TO create a JIRA</a:t>
            </a:r>
            <a:endParaRPr lang="en-US" sz="399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08" y="1937092"/>
            <a:ext cx="6686550" cy="31146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940712" y="1567335"/>
            <a:ext cx="1147482" cy="1021977"/>
          </a:xfrm>
          <a:prstGeom prst="ellipse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19050"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6711953">
            <a:off x="7882098" y="1111883"/>
            <a:ext cx="590689" cy="674469"/>
          </a:xfrm>
          <a:prstGeom prst="curvedRightArrow">
            <a:avLst>
              <a:gd name="adj1" fmla="val 25000"/>
              <a:gd name="adj2" fmla="val 64754"/>
              <a:gd name="adj3" fmla="val 25000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C42984-2AB7-4705-B2C3-5ECD0726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41" y="23650"/>
            <a:ext cx="5028405" cy="68262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74800" y="120554"/>
            <a:ext cx="2050383" cy="501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Select the good project – Apollo - Drupal 8 websites (APO)</a:t>
            </a:r>
          </a:p>
          <a:p>
            <a:endParaRPr lang="en-US" sz="1270" dirty="0"/>
          </a:p>
        </p:txBody>
      </p:sp>
      <p:cxnSp>
        <p:nvCxnSpPr>
          <p:cNvPr id="8" name="Connecteur droit avec flèche 7"/>
          <p:cNvCxnSpPr>
            <a:cxnSpLocks/>
          </p:cNvCxnSpPr>
          <p:nvPr/>
        </p:nvCxnSpPr>
        <p:spPr>
          <a:xfrm>
            <a:off x="2100323" y="473042"/>
            <a:ext cx="41438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43490" y="371665"/>
            <a:ext cx="3069439" cy="407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Select “Request” issue type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367424" y="613946"/>
            <a:ext cx="3902865" cy="335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Explicit title</a:t>
            </a: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2100323" y="5100445"/>
            <a:ext cx="42872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449600" y="5002237"/>
            <a:ext cx="4163928" cy="187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On which segment of your website the issue appear</a:t>
            </a:r>
          </a:p>
        </p:txBody>
      </p:sp>
      <p:cxnSp>
        <p:nvCxnSpPr>
          <p:cNvPr id="17" name="Connecteur droit avec flèche 16"/>
          <p:cNvCxnSpPr>
            <a:cxnSpLocks/>
          </p:cNvCxnSpPr>
          <p:nvPr/>
        </p:nvCxnSpPr>
        <p:spPr>
          <a:xfrm>
            <a:off x="4577928" y="4303652"/>
            <a:ext cx="18152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449600" y="4229556"/>
            <a:ext cx="4109174" cy="219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/>
              <a:t>On which browser the issue was face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867759" y="248478"/>
            <a:ext cx="988624" cy="6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864973" y="1450754"/>
            <a:ext cx="9721155" cy="1729892"/>
          </a:xfrm>
          <a:prstGeom prst="roundRect">
            <a:avLst/>
          </a:prstGeom>
          <a:solidFill>
            <a:srgbClr val="FF0000">
              <a:alpha val="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140774" y="3398260"/>
            <a:ext cx="8835415" cy="243864"/>
          </a:xfrm>
          <a:prstGeom prst="roundRect">
            <a:avLst/>
          </a:prstGeom>
          <a:solidFill>
            <a:srgbClr val="FF0000">
              <a:alpha val="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0888285" y="794190"/>
            <a:ext cx="1075596" cy="386403"/>
          </a:xfrm>
          <a:prstGeom prst="roundRect">
            <a:avLst/>
          </a:prstGeom>
          <a:solidFill>
            <a:srgbClr val="FF0000">
              <a:alpha val="7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Mandatory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4918668" y="690271"/>
            <a:ext cx="1325457" cy="5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938276" y="2136720"/>
            <a:ext cx="14636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832465" y="1405139"/>
            <a:ext cx="6096000" cy="186974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1100" dirty="0"/>
              <a:t>Precise in the description of your ticket: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The role impacted by the bug: User/Webmaster/Admin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Device / Browser / Version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URL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Current behaviour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Expected behaviour</a:t>
            </a:r>
          </a:p>
          <a:p>
            <a:pPr marL="892311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100" dirty="0"/>
              <a:t>Screenshot</a:t>
            </a:r>
          </a:p>
        </p:txBody>
      </p:sp>
      <p:cxnSp>
        <p:nvCxnSpPr>
          <p:cNvPr id="45" name="Connecteur droit avec flèche 44"/>
          <p:cNvCxnSpPr>
            <a:cxnSpLocks/>
            <a:endCxn id="4" idx="1"/>
          </p:cNvCxnSpPr>
          <p:nvPr/>
        </p:nvCxnSpPr>
        <p:spPr>
          <a:xfrm flipV="1">
            <a:off x="4473575" y="4025091"/>
            <a:ext cx="1894921" cy="2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cxnSpLocks/>
          </p:cNvCxnSpPr>
          <p:nvPr/>
        </p:nvCxnSpPr>
        <p:spPr>
          <a:xfrm>
            <a:off x="1902941" y="6606746"/>
            <a:ext cx="444121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449600" y="6513035"/>
            <a:ext cx="4163928" cy="187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Then Create your JIRA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1E264D-CC42-4248-95D6-6EF215698B59}"/>
              </a:ext>
            </a:extLst>
          </p:cNvPr>
          <p:cNvSpPr/>
          <p:nvPr/>
        </p:nvSpPr>
        <p:spPr>
          <a:xfrm>
            <a:off x="6368496" y="3901980"/>
            <a:ext cx="17203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Let « </a:t>
            </a:r>
            <a:r>
              <a:rPr lang="fr-FR" sz="1000" dirty="0" err="1"/>
              <a:t>Automatic</a:t>
            </a:r>
            <a:r>
              <a:rPr lang="fr-FR" sz="1000" dirty="0"/>
              <a:t> » </a:t>
            </a:r>
            <a:r>
              <a:rPr lang="fr-FR" sz="1000" dirty="0" err="1"/>
              <a:t>assignee</a:t>
            </a:r>
            <a:endParaRPr lang="fr-FR" sz="10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A300978-EB7E-4EF6-8EEF-D62B770272B0}"/>
              </a:ext>
            </a:extLst>
          </p:cNvPr>
          <p:cNvSpPr txBox="1"/>
          <p:nvPr/>
        </p:nvSpPr>
        <p:spPr>
          <a:xfrm>
            <a:off x="6344155" y="845591"/>
            <a:ext cx="3902865" cy="3355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Select your country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24B5064-692A-46B3-8092-157275EDFEED}"/>
              </a:ext>
            </a:extLst>
          </p:cNvPr>
          <p:cNvCxnSpPr>
            <a:cxnSpLocks/>
          </p:cNvCxnSpPr>
          <p:nvPr/>
        </p:nvCxnSpPr>
        <p:spPr>
          <a:xfrm>
            <a:off x="2487827" y="922542"/>
            <a:ext cx="3733029" cy="14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375D7943-FD7C-4BBE-8C80-6EEFF811920B}"/>
              </a:ext>
            </a:extLst>
          </p:cNvPr>
          <p:cNvCxnSpPr>
            <a:cxnSpLocks/>
          </p:cNvCxnSpPr>
          <p:nvPr/>
        </p:nvCxnSpPr>
        <p:spPr>
          <a:xfrm>
            <a:off x="4959857" y="3491436"/>
            <a:ext cx="14420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BB31D55-62C3-4A79-90F7-523D42CC5B12}"/>
              </a:ext>
            </a:extLst>
          </p:cNvPr>
          <p:cNvSpPr/>
          <p:nvPr/>
        </p:nvSpPr>
        <p:spPr>
          <a:xfrm>
            <a:off x="6393157" y="3378472"/>
            <a:ext cx="24400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If no </a:t>
            </a:r>
            <a:r>
              <a:rPr lang="fr-FR" sz="1000" dirty="0" err="1"/>
              <a:t>specific</a:t>
            </a:r>
            <a:r>
              <a:rPr lang="fr-FR" sz="1000" dirty="0"/>
              <a:t> URL put </a:t>
            </a:r>
            <a:r>
              <a:rPr lang="fr-FR" sz="1000" dirty="0" err="1"/>
              <a:t>your</a:t>
            </a:r>
            <a:r>
              <a:rPr lang="fr-FR" sz="1000" dirty="0"/>
              <a:t> </a:t>
            </a:r>
            <a:r>
              <a:rPr lang="fr-FR" sz="1000" dirty="0" err="1"/>
              <a:t>website</a:t>
            </a:r>
            <a:r>
              <a:rPr lang="fr-FR" sz="1000" dirty="0"/>
              <a:t> URL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06DB4D0-8497-40C1-A0CE-27D7FBE4CC7B}"/>
              </a:ext>
            </a:extLst>
          </p:cNvPr>
          <p:cNvCxnSpPr>
            <a:cxnSpLocks/>
          </p:cNvCxnSpPr>
          <p:nvPr/>
        </p:nvCxnSpPr>
        <p:spPr>
          <a:xfrm>
            <a:off x="4654378" y="3772931"/>
            <a:ext cx="17081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EA2C1124-2EDD-4CBE-B9E0-3DE897879192}"/>
              </a:ext>
            </a:extLst>
          </p:cNvPr>
          <p:cNvSpPr txBox="1"/>
          <p:nvPr/>
        </p:nvSpPr>
        <p:spPr>
          <a:xfrm>
            <a:off x="6449600" y="3698857"/>
            <a:ext cx="4109174" cy="219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/>
              <a:t>Download picture displaying the problem, if nothing in Description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94C12AD-0209-4E25-9687-5344017BFD2D}"/>
              </a:ext>
            </a:extLst>
          </p:cNvPr>
          <p:cNvCxnSpPr>
            <a:cxnSpLocks/>
          </p:cNvCxnSpPr>
          <p:nvPr/>
        </p:nvCxnSpPr>
        <p:spPr>
          <a:xfrm>
            <a:off x="2100323" y="4570746"/>
            <a:ext cx="42928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ABA93283-48AA-4E2B-8F9C-A20F17EBAFCE}"/>
              </a:ext>
            </a:extLst>
          </p:cNvPr>
          <p:cNvSpPr txBox="1"/>
          <p:nvPr/>
        </p:nvSpPr>
        <p:spPr>
          <a:xfrm>
            <a:off x="6449600" y="4496650"/>
            <a:ext cx="4109174" cy="219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/>
              <a:t>On which Device the issue was face: Desktop or Mobile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F4E66C68-90D2-4DB9-B0E4-1912C4C27CA4}"/>
              </a:ext>
            </a:extLst>
          </p:cNvPr>
          <p:cNvCxnSpPr>
            <a:cxnSpLocks/>
          </p:cNvCxnSpPr>
          <p:nvPr/>
        </p:nvCxnSpPr>
        <p:spPr>
          <a:xfrm>
            <a:off x="2240280" y="5940706"/>
            <a:ext cx="41472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033D5A61-6B41-420C-850C-E67E5081CDCC}"/>
              </a:ext>
            </a:extLst>
          </p:cNvPr>
          <p:cNvSpPr txBox="1"/>
          <p:nvPr/>
        </p:nvSpPr>
        <p:spPr>
          <a:xfrm>
            <a:off x="6449600" y="5842498"/>
            <a:ext cx="4163928" cy="1874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Select the type of your website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CE4D5B7-BB81-4A48-8613-A23B2A2672B6}"/>
              </a:ext>
            </a:extLst>
          </p:cNvPr>
          <p:cNvCxnSpPr>
            <a:cxnSpLocks/>
          </p:cNvCxnSpPr>
          <p:nvPr/>
        </p:nvCxnSpPr>
        <p:spPr>
          <a:xfrm>
            <a:off x="4404299" y="1188477"/>
            <a:ext cx="1798938" cy="6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AFF7C83C-0963-4C7F-A66D-2139FDDCAA6D}"/>
              </a:ext>
            </a:extLst>
          </p:cNvPr>
          <p:cNvSpPr txBox="1"/>
          <p:nvPr/>
        </p:nvSpPr>
        <p:spPr>
          <a:xfrm>
            <a:off x="6302602" y="1147986"/>
            <a:ext cx="3069439" cy="407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/>
              <a:t>Labels = </a:t>
            </a:r>
            <a:r>
              <a:rPr lang="en-US" sz="1100" i="1" dirty="0"/>
              <a:t>blueline + </a:t>
            </a:r>
            <a:r>
              <a:rPr lang="en-US" sz="1100" i="1" dirty="0" err="1"/>
              <a:t>your_country_code</a:t>
            </a:r>
            <a:endParaRPr lang="en-US" sz="1100" i="1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5AB6210-30D0-4F1D-B302-61A5ED5A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49" y="1024467"/>
            <a:ext cx="3558152" cy="368300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996777" y="550231"/>
            <a:ext cx="7836472" cy="857865"/>
          </a:xfrm>
          <a:prstGeom prst="roundRect">
            <a:avLst/>
          </a:prstGeom>
          <a:solidFill>
            <a:srgbClr val="FF0000">
              <a:alpha val="7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5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7719" y="1235553"/>
            <a:ext cx="8567791" cy="42723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BNPP Sans" panose="02000000000000000000" pitchFamily="50" charset="0"/>
              </a:rPr>
              <a:t>To avoid </a:t>
            </a:r>
            <a:r>
              <a:rPr lang="en-GB" sz="2000" dirty="0" err="1">
                <a:latin typeface="BNPP Sans" panose="02000000000000000000" pitchFamily="50" charset="0"/>
              </a:rPr>
              <a:t>timeconsuming</a:t>
            </a:r>
            <a:r>
              <a:rPr lang="en-GB" sz="2000" dirty="0">
                <a:latin typeface="BNPP Sans" panose="02000000000000000000" pitchFamily="50" charset="0"/>
              </a:rPr>
              <a:t> back &amp; forth, please fill from beginning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BNPP Sans" panose="02000000000000000000" pitchFamily="50" charset="0"/>
              </a:rPr>
              <a:t>mandatory fields and make sure your description have all requested items !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BNPP Sans" panose="020000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BNPP Sans" panose="02000000000000000000" pitchFamily="50" charset="0"/>
              </a:rPr>
              <a:t>And do not forget URL and screenshot, fundamental for your interlocutor </a:t>
            </a: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BNPP Sans" panose="02000000000000000000" pitchFamily="50" charset="0"/>
              </a:rPr>
              <a:t>understands your problem !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28671" y="96273"/>
            <a:ext cx="10603668" cy="7456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1636" rtl="0" eaLnBrk="1" latinLnBrk="0" hangingPunct="1">
              <a:spcBef>
                <a:spcPct val="0"/>
              </a:spcBef>
              <a:buNone/>
              <a:defRPr sz="2899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90" b="0" dirty="0">
                <a:latin typeface="BNPP Sans" panose="02000000000000000000" pitchFamily="50" charset="0"/>
              </a:rPr>
              <a:t>IMPORTANT !</a:t>
            </a:r>
            <a:endParaRPr lang="en-US" sz="3990" dirty="0">
              <a:latin typeface="BNPP Sans" panose="020000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94" y="4140298"/>
            <a:ext cx="1060039" cy="816811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05675777"/>
              </p:ext>
            </p:extLst>
          </p:nvPr>
        </p:nvGraphicFramePr>
        <p:xfrm>
          <a:off x="7966637" y="2662367"/>
          <a:ext cx="4521200" cy="29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26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90" b="0" dirty="0">
                <a:solidFill>
                  <a:schemeClr val="tx2"/>
                </a:solidFill>
              </a:rPr>
              <a:t>3) </a:t>
            </a:r>
            <a:r>
              <a:rPr lang="fr-FR" sz="3990" b="0" dirty="0" err="1">
                <a:solidFill>
                  <a:schemeClr val="tx2"/>
                </a:solidFill>
              </a:rPr>
              <a:t>Follow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your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demands</a:t>
            </a:r>
            <a:endParaRPr lang="fr-FR" sz="3990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36721" y="3988641"/>
            <a:ext cx="2999468" cy="48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70" dirty="0"/>
              <a:t>All the Jira you’ve created are available on the filter « My open issues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9" y="1168331"/>
            <a:ext cx="6606148" cy="511557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680433" y="841937"/>
            <a:ext cx="1147482" cy="1021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45859" y="4094503"/>
            <a:ext cx="2562607" cy="298203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408466" y="4229151"/>
            <a:ext cx="1883887" cy="14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" y="1993801"/>
            <a:ext cx="8072021" cy="42218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990" b="0" dirty="0">
                <a:solidFill>
                  <a:schemeClr val="tx2"/>
                </a:solidFill>
              </a:rPr>
              <a:t>4) Manage a </a:t>
            </a:r>
            <a:r>
              <a:rPr lang="fr-FR" sz="3990" b="0" dirty="0" err="1">
                <a:solidFill>
                  <a:schemeClr val="tx2"/>
                </a:solidFill>
              </a:rPr>
              <a:t>created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demand</a:t>
            </a:r>
            <a:endParaRPr lang="fr-FR" sz="399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22" y="2590799"/>
            <a:ext cx="8166079" cy="239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70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482114" y="2789743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331843" y="5577264"/>
            <a:ext cx="7218130" cy="5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5516" y="1004862"/>
            <a:ext cx="10497384" cy="664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100" dirty="0"/>
              <a:t>You can change the status of the Jira following the workflow (see the end of this document). </a:t>
            </a:r>
          </a:p>
          <a:p>
            <a:pPr algn="just"/>
            <a:r>
              <a:rPr lang="en-US" sz="1100" dirty="0"/>
              <a:t>Change the status if all is OK from your side only, because we can not go back.</a:t>
            </a:r>
          </a:p>
          <a:p>
            <a:pPr algn="just"/>
            <a:endParaRPr lang="en-US" sz="1100" dirty="0"/>
          </a:p>
          <a:p>
            <a:pPr algn="just"/>
            <a:endParaRPr lang="en-US" sz="1270" dirty="0"/>
          </a:p>
        </p:txBody>
      </p:sp>
      <p:sp>
        <p:nvSpPr>
          <p:cNvPr id="14" name="ZoneTexte 13"/>
          <p:cNvSpPr txBox="1"/>
          <p:nvPr/>
        </p:nvSpPr>
        <p:spPr>
          <a:xfrm>
            <a:off x="9105463" y="3923453"/>
            <a:ext cx="3069439" cy="48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Here is the sum up of your demand.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99545" y="5456687"/>
            <a:ext cx="3069439" cy="48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b="1" dirty="0"/>
              <a:t>Here is the Wall where you can leave comment, the agency will also write here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20565" y="5512236"/>
            <a:ext cx="881474" cy="2700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7314941" y="2654743"/>
            <a:ext cx="881474" cy="2700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001443" y="2713426"/>
            <a:ext cx="3069439" cy="48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Possibility to change assignee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8534124" y="4055615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50" y="36777"/>
            <a:ext cx="10603668" cy="745664"/>
          </a:xfrm>
        </p:spPr>
        <p:txBody>
          <a:bodyPr>
            <a:normAutofit/>
          </a:bodyPr>
          <a:lstStyle/>
          <a:p>
            <a:r>
              <a:rPr lang="fr-FR" sz="3990" b="0" dirty="0">
                <a:solidFill>
                  <a:schemeClr val="tx2"/>
                </a:solidFill>
              </a:rPr>
              <a:t>5) Manage </a:t>
            </a:r>
            <a:r>
              <a:rPr lang="fr-FR" sz="3990" b="0" dirty="0" err="1">
                <a:solidFill>
                  <a:schemeClr val="tx2"/>
                </a:solidFill>
              </a:rPr>
              <a:t>your</a:t>
            </a:r>
            <a:r>
              <a:rPr lang="fr-FR" sz="3990" b="0" dirty="0">
                <a:solidFill>
                  <a:schemeClr val="tx2"/>
                </a:solidFill>
              </a:rPr>
              <a:t> </a:t>
            </a:r>
            <a:r>
              <a:rPr lang="fr-FR" sz="3990" b="0" dirty="0" err="1">
                <a:solidFill>
                  <a:schemeClr val="tx2"/>
                </a:solidFill>
              </a:rPr>
              <a:t>dashboard</a:t>
            </a:r>
            <a:endParaRPr lang="fr-FR" sz="399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6847" y="859417"/>
            <a:ext cx="6687866" cy="481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Creating dashboards with JIRA is very dynamic, simple and efficient !</a:t>
            </a:r>
          </a:p>
          <a:p>
            <a:pPr algn="just"/>
            <a:endParaRPr lang="en-US" sz="1270" dirty="0"/>
          </a:p>
          <a:p>
            <a:pPr algn="just"/>
            <a:r>
              <a:rPr lang="en-US" sz="1270" dirty="0"/>
              <a:t>You have the possibility to create a dashboard which will help you to get an overview of all demands of your country.</a:t>
            </a:r>
          </a:p>
        </p:txBody>
      </p:sp>
      <p:sp>
        <p:nvSpPr>
          <p:cNvPr id="7" name="Ellipse 6"/>
          <p:cNvSpPr/>
          <p:nvPr/>
        </p:nvSpPr>
        <p:spPr>
          <a:xfrm>
            <a:off x="282050" y="3113315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17" y="2758148"/>
            <a:ext cx="4034245" cy="14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00593" y="2222636"/>
            <a:ext cx="4010146" cy="298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Click on manage dashboards</a:t>
            </a:r>
          </a:p>
        </p:txBody>
      </p:sp>
      <p:sp>
        <p:nvSpPr>
          <p:cNvPr id="12" name="Ellipse 11"/>
          <p:cNvSpPr/>
          <p:nvPr/>
        </p:nvSpPr>
        <p:spPr>
          <a:xfrm>
            <a:off x="5472614" y="4708128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09" y="4708128"/>
            <a:ext cx="4379790" cy="82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3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293882" y="298449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2" y="4558541"/>
            <a:ext cx="11494069" cy="218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090084" y="3989935"/>
            <a:ext cx="4793881" cy="3449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Add gadgets to your dashboard and set it as you want.</a:t>
            </a:r>
          </a:p>
        </p:txBody>
      </p:sp>
      <p:sp>
        <p:nvSpPr>
          <p:cNvPr id="10" name="Ellipse 9"/>
          <p:cNvSpPr/>
          <p:nvPr/>
        </p:nvSpPr>
        <p:spPr>
          <a:xfrm>
            <a:off x="217360" y="3664847"/>
            <a:ext cx="587765" cy="587764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31" tIns="81625" rIns="82931" bIns="816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65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06" y="298449"/>
            <a:ext cx="5389435" cy="336639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04" y="2440324"/>
            <a:ext cx="366042" cy="28205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458096" y="1015226"/>
            <a:ext cx="3526589" cy="504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Name your dashboard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694329" y="2591633"/>
            <a:ext cx="2562607" cy="298203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458096" y="2697881"/>
            <a:ext cx="3109107" cy="504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n-US" sz="1270" dirty="0"/>
              <a:t>Once you add “Project / Apollo Drupal 8” in order to share with members of the team, please do not forget to click on ADD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104966" y="2838360"/>
            <a:ext cx="376518" cy="363628"/>
          </a:xfrm>
          <a:prstGeom prst="roundRect">
            <a:avLst/>
          </a:prstGeom>
          <a:solidFill>
            <a:srgbClr val="FF0000">
              <a:alpha val="25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6798110" y="1104378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841000" y="3038936"/>
            <a:ext cx="417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73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A8EB4070-B5C0-4607-B3B1-C318D11876EA}" vid="{DE6ADC5C-0149-467C-B4F1-0728AB0E4EE0}"/>
    </a:ext>
  </a:extLst>
</a:theme>
</file>

<file path=ppt/theme/theme2.xml><?xml version="1.0" encoding="utf-8"?>
<a:theme xmlns:a="http://schemas.openxmlformats.org/drawingml/2006/main" name="2_BNPP-ENG-16-9">
  <a:themeElements>
    <a:clrScheme name="Personnalisé 3">
      <a:dk1>
        <a:srgbClr val="000000"/>
      </a:dk1>
      <a:lt1>
        <a:srgbClr val="FFFFFF"/>
      </a:lt1>
      <a:dk2>
        <a:srgbClr val="00915A"/>
      </a:dk2>
      <a:lt2>
        <a:srgbClr val="78848A"/>
      </a:lt2>
      <a:accent1>
        <a:srgbClr val="00AB8E"/>
      </a:accent1>
      <a:accent2>
        <a:srgbClr val="008578"/>
      </a:accent2>
      <a:accent3>
        <a:srgbClr val="A3C439"/>
      </a:accent3>
      <a:accent4>
        <a:srgbClr val="28A4C3"/>
      </a:accent4>
      <a:accent5>
        <a:srgbClr val="DB7C32"/>
      </a:accent5>
      <a:accent6>
        <a:srgbClr val="F0F050"/>
      </a:accent6>
      <a:hlink>
        <a:srgbClr val="00915A"/>
      </a:hlink>
      <a:folHlink>
        <a:srgbClr val="BA3075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10568</TotalTime>
  <Words>629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BNPP Sans</vt:lpstr>
      <vt:lpstr>BNPP Sans Condensed</vt:lpstr>
      <vt:lpstr>Calibri</vt:lpstr>
      <vt:lpstr>Courier New</vt:lpstr>
      <vt:lpstr>Wingdings</vt:lpstr>
      <vt:lpstr>Wingdings 3</vt:lpstr>
      <vt:lpstr>Thème1</vt:lpstr>
      <vt:lpstr>2_BNPP-ENG-16-9</vt:lpstr>
      <vt:lpstr>JIRA TRAINING FOR APOLLO</vt:lpstr>
      <vt:lpstr>1) How to login</vt:lpstr>
      <vt:lpstr>2) STEPS TO create a JIRA</vt:lpstr>
      <vt:lpstr>PowerPoint Presentation</vt:lpstr>
      <vt:lpstr>PowerPoint Presentation</vt:lpstr>
      <vt:lpstr>3) Follow your demands</vt:lpstr>
      <vt:lpstr>4) Manage a created demand</vt:lpstr>
      <vt:lpstr>5) Manage your dashboard</vt:lpstr>
      <vt:lpstr>PowerPoint Presentation</vt:lpstr>
      <vt:lpstr>PowerPoint Presentation</vt:lpstr>
      <vt:lpstr>6) Create a Filter – choose to see only demand of your country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ARVAL 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FRON Hélène</dc:creator>
  <cp:lastModifiedBy>Anais Amier</cp:lastModifiedBy>
  <cp:revision>81</cp:revision>
  <dcterms:created xsi:type="dcterms:W3CDTF">2020-01-07T09:44:06Z</dcterms:created>
  <dcterms:modified xsi:type="dcterms:W3CDTF">2021-04-19T22:26:06Z</dcterms:modified>
</cp:coreProperties>
</file>