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handoutMasterIdLst>
    <p:handoutMasterId r:id="rId18"/>
  </p:handoutMasterIdLst>
  <p:sldIdLst>
    <p:sldId id="353" r:id="rId6"/>
    <p:sldId id="492" r:id="rId7"/>
    <p:sldId id="491" r:id="rId8"/>
    <p:sldId id="480" r:id="rId9"/>
    <p:sldId id="481" r:id="rId10"/>
    <p:sldId id="482" r:id="rId11"/>
    <p:sldId id="485" r:id="rId12"/>
    <p:sldId id="493" r:id="rId13"/>
    <p:sldId id="488" r:id="rId14"/>
    <p:sldId id="489" r:id="rId15"/>
    <p:sldId id="490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B827D17-C8E1-453D-9076-68613F9EF1EA}">
          <p14:sldIdLst>
            <p14:sldId id="353"/>
            <p14:sldId id="492"/>
            <p14:sldId id="491"/>
            <p14:sldId id="480"/>
            <p14:sldId id="481"/>
            <p14:sldId id="482"/>
            <p14:sldId id="485"/>
            <p14:sldId id="493"/>
            <p14:sldId id="488"/>
            <p14:sldId id="489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6C"/>
    <a:srgbClr val="64A05A"/>
    <a:srgbClr val="DC7D32"/>
    <a:srgbClr val="F0F050"/>
    <a:srgbClr val="DCDC1E"/>
    <a:srgbClr val="E6A01E"/>
    <a:srgbClr val="00643C"/>
    <a:srgbClr val="D2DCAA"/>
    <a:srgbClr val="A0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4" autoAdjust="0"/>
    <p:restoredTop sz="94171" autoAdjust="0"/>
  </p:normalViewPr>
  <p:slideViewPr>
    <p:cSldViewPr>
      <p:cViewPr varScale="1">
        <p:scale>
          <a:sx n="108" d="100"/>
          <a:sy n="108" d="100"/>
        </p:scale>
        <p:origin x="15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3990267639901E-2"/>
          <c:y val="5.5E-2"/>
          <c:w val="0.95133819951338205"/>
          <c:h val="0.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112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43C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4B7-4FB9-A305-B47935747C8B}"/>
              </c:ext>
            </c:extLst>
          </c:dPt>
          <c:dPt>
            <c:idx val="1"/>
            <c:invertIfNegative val="0"/>
            <c:bubble3D val="0"/>
            <c:spPr>
              <a:solidFill>
                <a:srgbClr val="64A05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4B7-4FB9-A305-B47935747C8B}"/>
              </c:ext>
            </c:extLst>
          </c:dPt>
          <c:dPt>
            <c:idx val="2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4B7-4FB9-A305-B47935747C8B}"/>
              </c:ext>
            </c:extLst>
          </c:dPt>
          <c:dPt>
            <c:idx val="3"/>
            <c:invertIfNegative val="0"/>
            <c:bubble3D val="0"/>
            <c:spPr>
              <a:solidFill>
                <a:srgbClr val="D2DCA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4B7-4FB9-A305-B47935747C8B}"/>
              </c:ext>
            </c:extLst>
          </c:dPt>
          <c:dPt>
            <c:idx val="4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4B7-4FB9-A305-B47935747C8B}"/>
              </c:ext>
            </c:extLst>
          </c:dPt>
          <c:dLbls>
            <c:spPr>
              <a:noFill/>
              <a:ln w="22252">
                <a:noFill/>
              </a:ln>
            </c:spPr>
            <c:txPr>
              <a:bodyPr/>
              <a:lstStyle/>
              <a:p>
                <a:pPr>
                  <a:defRPr sz="7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53.2</c:v>
                </c:pt>
                <c:pt idx="4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B7-4FB9-A305-B47935747C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7351040"/>
        <c:axId val="128396288"/>
      </c:barChart>
      <c:catAx>
        <c:axId val="12735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82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78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28396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396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7351040"/>
        <c:crosses val="autoZero"/>
        <c:crossBetween val="between"/>
      </c:valAx>
      <c:spPr>
        <a:noFill/>
        <a:ln w="222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65213995837899E-2"/>
          <c:y val="2.8535353535353501E-2"/>
          <c:w val="0.85512565286674502"/>
          <c:h val="0.9393939393939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 w="16892">
              <a:noFill/>
            </a:ln>
          </c:spPr>
          <c:dPt>
            <c:idx val="0"/>
            <c:bubble3D val="0"/>
            <c:spPr>
              <a:solidFill>
                <a:srgbClr val="F0F050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1-C446-44B8-A200-8E7BAD811311}"/>
              </c:ext>
            </c:extLst>
          </c:dPt>
          <c:dPt>
            <c:idx val="1"/>
            <c:bubble3D val="0"/>
            <c:spPr>
              <a:solidFill>
                <a:srgbClr val="DCDC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3-C446-44B8-A200-8E7BAD811311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5-C446-44B8-A200-8E7BAD811311}"/>
              </c:ext>
            </c:extLst>
          </c:dPt>
          <c:dPt>
            <c:idx val="3"/>
            <c:bubble3D val="0"/>
            <c:spPr>
              <a:solidFill>
                <a:srgbClr val="DC7D32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7-C446-44B8-A200-8E7BAD811311}"/>
              </c:ext>
            </c:extLst>
          </c:dPt>
          <c:dLbls>
            <c:dLbl>
              <c:idx val="0"/>
              <c:layout>
                <c:manualLayout>
                  <c:x val="1.13171092843633E-3"/>
                  <c:y val="-2.8939393939393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46-44B8-A200-8E7BAD811311}"/>
                </c:ext>
              </c:extLst>
            </c:dLbl>
            <c:dLbl>
              <c:idx val="1"/>
              <c:layout>
                <c:manualLayout>
                  <c:x val="-1.52133187073125E-2"/>
                  <c:y val="7.6782828282828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46-44B8-A200-8E7BAD811311}"/>
                </c:ext>
              </c:extLst>
            </c:dLbl>
            <c:dLbl>
              <c:idx val="2"/>
              <c:layout>
                <c:manualLayout>
                  <c:x val="5.5569850534707504E-4"/>
                  <c:y val="7.3747474747475304E-3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46-44B8-A200-8E7BAD811311}"/>
                </c:ext>
              </c:extLst>
            </c:dLbl>
            <c:dLbl>
              <c:idx val="3"/>
              <c:layout>
                <c:manualLayout>
                  <c:x val="1.6928264785151699E-4"/>
                  <c:y val="3.18853535353536E-2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46-44B8-A200-8E7BAD81131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46-44B8-A200-8E7BAD811311}"/>
                </c:ext>
              </c:extLst>
            </c:dLbl>
            <c:numFmt formatCode="0%" sourceLinked="0"/>
            <c:spPr>
              <a:noFill/>
              <a:ln w="16892">
                <a:noFill/>
              </a:ln>
            </c:spPr>
            <c:txPr>
              <a:bodyPr/>
              <a:lstStyle/>
              <a:p>
                <a:pPr>
                  <a:defRPr sz="14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France</c:v>
                </c:pt>
                <c:pt idx="1">
                  <c:v>Europe hors France</c:v>
                </c:pt>
                <c:pt idx="2">
                  <c:v>Amerique du Nord</c:v>
                </c:pt>
                <c:pt idx="3">
                  <c:v>Reste du Monde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46-44B8-A200-8E7BAD8113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68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4155251141499E-2"/>
          <c:y val="5.1401869158878503E-2"/>
          <c:w val="0.954337899543379"/>
          <c:h val="0.766355140186915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4BC8DC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4BC8DC"/>
              </a:solidFill>
              <a:ln>
                <a:solidFill>
                  <a:srgbClr val="4BC8DC"/>
                </a:solidFill>
                <a:prstDash val="solid"/>
              </a:ln>
            </c:spPr>
          </c:marker>
          <c:dPt>
            <c:idx val="0"/>
            <c:bubble3D val="0"/>
            <c:spPr>
              <a:ln w="29609">
                <a:solidFill>
                  <a:srgbClr val="4BC8D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62A-4DF4-9C6F-3919D5657DD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62A-4DF4-9C6F-3919D5657DD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F62A-4DF4-9C6F-3919D5657DD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F62A-4DF4-9C6F-3919D5657DD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F62A-4DF4-9C6F-3919D5657DD3}"/>
              </c:ext>
            </c:extLst>
          </c:dPt>
          <c:dLbls>
            <c:dLbl>
              <c:idx val="3"/>
              <c:layout>
                <c:manualLayout>
                  <c:x val="-7.3018709704647494E-2"/>
                  <c:y val="-0.1429623475884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2A-4DF4-9C6F-3919D5657DD3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  <c:pt idx="3">
                  <c:v>5.6000000000000001E-2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62A-4DF4-9C6F-3919D5657DD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6473A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EB9"/>
              </a:solidFill>
              <a:ln>
                <a:solidFill>
                  <a:srgbClr val="006EB9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6473AF"/>
                </a:solidFill>
                <a:ln>
                  <a:solidFill>
                    <a:srgbClr val="6473A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62A-4DF4-9C6F-3919D5657DD3}"/>
              </c:ext>
            </c:extLst>
          </c:dPt>
          <c:dLbls>
            <c:dLbl>
              <c:idx val="0"/>
              <c:layout>
                <c:manualLayout>
                  <c:x val="-7.5758484310439703E-2"/>
                  <c:y val="-0.12209009851076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2A-4DF4-9C6F-3919D5657DD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2A-4DF4-9C6F-3919D5657DD3}"/>
                </c:ext>
              </c:extLst>
            </c:dLbl>
            <c:dLbl>
              <c:idx val="2"/>
              <c:layout>
                <c:manualLayout>
                  <c:x val="-7.3932175288030699E-2"/>
                  <c:y val="7.884448092848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2A-4DF4-9C6F-3919D5657DD3}"/>
                </c:ext>
              </c:extLst>
            </c:dLbl>
            <c:dLbl>
              <c:idx val="3"/>
              <c:layout>
                <c:manualLayout>
                  <c:x val="-8.4434234818802606E-2"/>
                  <c:y val="5.548018293897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2A-4DF4-9C6F-3919D5657DD3}"/>
                </c:ext>
              </c:extLst>
            </c:dLbl>
            <c:dLbl>
              <c:idx val="4"/>
              <c:layout>
                <c:manualLayout>
                  <c:x val="-3.3883037076712801E-2"/>
                  <c:y val="6.48259773314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2A-4DF4-9C6F-3919D5657DD3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62A-4DF4-9C6F-3919D5657D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393280"/>
        <c:axId val="179394816"/>
      </c:lineChart>
      <c:catAx>
        <c:axId val="17939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7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69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7939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939481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79393280"/>
        <c:crosses val="autoZero"/>
        <c:crossBetween val="between"/>
      </c:valAx>
      <c:spPr>
        <a:noFill/>
        <a:ln w="197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2745-9662-774E-884C-44529BF25B6A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A562-9166-C14E-B151-EAF1797DD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20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16/10/2020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chart" Target="../charts/chart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noProof="0" dirty="0">
                <a:solidFill>
                  <a:schemeClr val="tx1"/>
                </a:solidFill>
              </a:rPr>
              <a:t>In mask, replace this form </a:t>
            </a:r>
            <a:r>
              <a:rPr lang="en-GB" sz="2400" baseline="0" noProof="0" dirty="0">
                <a:solidFill>
                  <a:schemeClr val="tx1"/>
                </a:solidFill>
              </a:rPr>
              <a:t>by your picture </a:t>
            </a:r>
          </a:p>
          <a:p>
            <a:pPr algn="ctr"/>
            <a:r>
              <a:rPr lang="en-GB" sz="2400" baseline="0" noProof="0" dirty="0">
                <a:solidFill>
                  <a:schemeClr val="tx1"/>
                </a:solidFill>
              </a:rPr>
              <a:t>and put it backside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Slide title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4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092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Colours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1908176" y="3761210"/>
            <a:ext cx="727075" cy="723906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1908176" y="1552968"/>
            <a:ext cx="727075" cy="723904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3854451" y="1552968"/>
            <a:ext cx="727075" cy="723904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3854451" y="2657089"/>
            <a:ext cx="727075" cy="723904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3854451" y="3761210"/>
            <a:ext cx="727075" cy="723906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3854451" y="4865334"/>
            <a:ext cx="727075" cy="723906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5726114" y="1552968"/>
            <a:ext cx="727075" cy="723904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5726114" y="2657089"/>
            <a:ext cx="727075" cy="723904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5726114" y="3761210"/>
            <a:ext cx="727075" cy="723906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20" name="Text Box 12"/>
          <p:cNvSpPr txBox="1">
            <a:spLocks noChangeArrowheads="1"/>
          </p:cNvSpPr>
          <p:nvPr userDrawn="1"/>
        </p:nvSpPr>
        <p:spPr bwMode="auto">
          <a:xfrm>
            <a:off x="1908176" y="4865334"/>
            <a:ext cx="727075" cy="723906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21" name="Text Box 13"/>
          <p:cNvSpPr txBox="1">
            <a:spLocks noChangeArrowheads="1"/>
          </p:cNvSpPr>
          <p:nvPr userDrawn="1"/>
        </p:nvSpPr>
        <p:spPr bwMode="auto">
          <a:xfrm>
            <a:off x="1908176" y="2657089"/>
            <a:ext cx="727075" cy="723904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195</a:t>
            </a: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5726114" y="4865334"/>
            <a:ext cx="727075" cy="723906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7435851" y="4865334"/>
            <a:ext cx="727075" cy="723906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074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6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Graphs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60352160"/>
              </p:ext>
            </p:extLst>
          </p:nvPr>
        </p:nvGraphicFramePr>
        <p:xfrm>
          <a:off x="5014001" y="1579855"/>
          <a:ext cx="3411537" cy="20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81917742"/>
              </p:ext>
            </p:extLst>
          </p:nvPr>
        </p:nvGraphicFramePr>
        <p:xfrm>
          <a:off x="1763688" y="3982304"/>
          <a:ext cx="221523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696374"/>
              </p:ext>
            </p:extLst>
          </p:nvPr>
        </p:nvGraphicFramePr>
        <p:xfrm>
          <a:off x="1331640" y="1563691"/>
          <a:ext cx="3214688" cy="188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3"/>
          <p:cNvSpPr txBox="1">
            <a:spLocks noChangeArrowheads="1"/>
          </p:cNvSpPr>
          <p:nvPr userDrawn="1"/>
        </p:nvSpPr>
        <p:spPr bwMode="auto">
          <a:xfrm>
            <a:off x="839788" y="1221194"/>
            <a:ext cx="34972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1</a:t>
            </a:r>
          </a:p>
        </p:txBody>
      </p:sp>
      <p:sp>
        <p:nvSpPr>
          <p:cNvPr id="28" name="Text Box 5"/>
          <p:cNvSpPr txBox="1">
            <a:spLocks noChangeArrowheads="1"/>
          </p:cNvSpPr>
          <p:nvPr userDrawn="1"/>
        </p:nvSpPr>
        <p:spPr bwMode="auto">
          <a:xfrm>
            <a:off x="5014913" y="121357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2</a:t>
            </a:r>
          </a:p>
        </p:txBody>
      </p:sp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839788" y="377008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3</a:t>
            </a:r>
          </a:p>
        </p:txBody>
      </p:sp>
      <p:sp>
        <p:nvSpPr>
          <p:cNvPr id="30" name="Text Box 7"/>
          <p:cNvSpPr txBox="1">
            <a:spLocks noChangeArrowheads="1"/>
          </p:cNvSpPr>
          <p:nvPr userDrawn="1"/>
        </p:nvSpPr>
        <p:spPr bwMode="auto">
          <a:xfrm>
            <a:off x="839788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 userDrawn="1"/>
        </p:nvSpPr>
        <p:spPr bwMode="auto">
          <a:xfrm>
            <a:off x="5014001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 userDrawn="1"/>
        </p:nvSpPr>
        <p:spPr bwMode="auto">
          <a:xfrm>
            <a:off x="839788" y="4130608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5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Tab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4065378" y="2368376"/>
            <a:ext cx="1368000" cy="2796540"/>
          </a:xfrm>
          <a:prstGeom prst="rect">
            <a:avLst/>
          </a:prstGeom>
          <a:solidFill>
            <a:srgbClr val="D2DCAA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4067176" y="1566371"/>
            <a:ext cx="1368425" cy="7277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5543551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7019926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323528" y="237409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323528" y="309989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323528" y="382570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323528" y="455150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22105187"/>
              </p:ext>
            </p:extLst>
          </p:nvPr>
        </p:nvGraphicFramePr>
        <p:xfrm>
          <a:off x="363132" y="1412776"/>
          <a:ext cx="8241316" cy="391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3" name="Feuille de calcul" r:id="rId3" imgW="8737600" imgH="3416300" progId="Excel.Sheet.8">
                  <p:embed/>
                </p:oleObj>
              </mc:Choice>
              <mc:Fallback>
                <p:oleObj name="Feuille de calcul" r:id="rId3" imgW="8737600" imgH="3416300" progId="Excel.Sheet.8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32" y="1412776"/>
                        <a:ext cx="8241316" cy="391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1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2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24365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9" name="Image 8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10" name="Image 9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1137313"/>
            <a:ext cx="8460000" cy="4739960"/>
          </a:xfrm>
        </p:spPr>
        <p:txBody>
          <a:bodyPr/>
          <a:lstStyle>
            <a:lvl1pPr>
              <a:defRPr/>
            </a:lvl1pPr>
            <a:lvl2pPr marL="358775" indent="-179388">
              <a:defRPr/>
            </a:lvl2pPr>
            <a:lvl3pPr marL="538163" indent="-182563">
              <a:defRPr/>
            </a:lvl3pPr>
            <a:lvl4pPr marL="719138" indent="-173038">
              <a:defRPr/>
            </a:lvl4pPr>
            <a:lvl5pPr marL="3175" indent="4763">
              <a:defRPr/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061244" y="2161430"/>
            <a:ext cx="6183163" cy="285174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Part Title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32223" y="1681758"/>
            <a:ext cx="504000" cy="504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0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73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5576" y="1658894"/>
            <a:ext cx="8064424" cy="4002354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Part title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contents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116192"/>
            <a:ext cx="846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578" y="1653183"/>
            <a:ext cx="8460000" cy="42240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02564" y="6395560"/>
            <a:ext cx="201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0344" y="6395560"/>
            <a:ext cx="708555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63955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42578" y="610244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PPT_43-07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3" y="6411468"/>
            <a:ext cx="2319528" cy="131064"/>
          </a:xfrm>
          <a:prstGeom prst="rect">
            <a:avLst/>
          </a:prstGeom>
        </p:spPr>
      </p:pic>
      <p:pic>
        <p:nvPicPr>
          <p:cNvPr id="11" name="Image 10" descr="PPT_43-06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5" y="6286500"/>
            <a:ext cx="165201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6" r:id="rId3"/>
    <p:sldLayoutId id="2147483688" r:id="rId4"/>
    <p:sldLayoutId id="2147483687" r:id="rId5"/>
    <p:sldLayoutId id="2147483677" r:id="rId6"/>
    <p:sldLayoutId id="2147483663" r:id="rId7"/>
    <p:sldLayoutId id="2147483679" r:id="rId8"/>
    <p:sldLayoutId id="2147483675" r:id="rId9"/>
    <p:sldLayoutId id="2147483666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ms-static.arval.com/sites/default/files/inline-files/Drupal8_Webforms_Salesforce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CREATE A</a:t>
            </a:r>
            <a:br>
              <a:rPr lang="fr-FR" dirty="0"/>
            </a:br>
            <a:r>
              <a:rPr lang="fr-FR" dirty="0"/>
              <a:t>MARKETING CAMPAIGN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Drupal 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User guide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dirty="0" err="1" smtClean="0"/>
              <a:t>October</a:t>
            </a:r>
            <a:r>
              <a:rPr lang="fr-FR" dirty="0" smtClean="0"/>
              <a:t> </a:t>
            </a:r>
            <a:r>
              <a:rPr lang="fr-FR" dirty="0" smtClean="0"/>
              <a:t>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3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5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Linking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Salesforce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webform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2735795" y="4490192"/>
            <a:ext cx="4680520" cy="15955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In the webform “Settings &gt;&gt; Salesforce”, enable the link to </a:t>
            </a:r>
            <a:r>
              <a:rPr lang="en-US" sz="1400" dirty="0" smtClean="0">
                <a:solidFill>
                  <a:schemeClr val="bg1"/>
                </a:solidFill>
              </a:rPr>
              <a:t>SF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 smtClean="0">
                <a:solidFill>
                  <a:schemeClr val="bg1"/>
                </a:solidFill>
              </a:rPr>
              <a:t>Full field the Lead Source with </a:t>
            </a:r>
            <a:r>
              <a:rPr lang="en-US" sz="1400" dirty="0" err="1" smtClean="0">
                <a:solidFill>
                  <a:schemeClr val="bg1"/>
                </a:solidFill>
              </a:rPr>
              <a:t>Arval</a:t>
            </a:r>
            <a:r>
              <a:rPr lang="en-US" sz="1400" dirty="0" smtClean="0">
                <a:solidFill>
                  <a:schemeClr val="bg1"/>
                </a:solidFill>
              </a:rPr>
              <a:t> Website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Save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12354"/>
            <a:ext cx="52959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7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5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Linking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Salesforce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webform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1052736"/>
            <a:ext cx="4680520" cy="15955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In the site “Configuration &gt;&gt; System &gt;&gt; Salesforce settings”, </a:t>
            </a:r>
            <a:r>
              <a:rPr lang="en-US" sz="1400" dirty="0" err="1">
                <a:solidFill>
                  <a:schemeClr val="bg1"/>
                </a:solidFill>
              </a:rPr>
              <a:t>fullfield</a:t>
            </a:r>
            <a:r>
              <a:rPr lang="en-US" sz="1400" dirty="0">
                <a:solidFill>
                  <a:schemeClr val="bg1"/>
                </a:solidFill>
              </a:rPr>
              <a:t> the “</a:t>
            </a:r>
            <a:r>
              <a:rPr lang="en-US" sz="1400" dirty="0" err="1">
                <a:solidFill>
                  <a:schemeClr val="bg1"/>
                </a:solidFill>
              </a:rPr>
              <a:t>lead_campaign_id</a:t>
            </a:r>
            <a:r>
              <a:rPr lang="en-US" sz="1400" dirty="0">
                <a:solidFill>
                  <a:schemeClr val="bg1"/>
                </a:solidFill>
              </a:rPr>
              <a:t>” with the SF key : “</a:t>
            </a:r>
            <a:r>
              <a:rPr lang="en-US" sz="1400" dirty="0" err="1">
                <a:solidFill>
                  <a:schemeClr val="bg1"/>
                </a:solidFill>
              </a:rPr>
              <a:t>Campaign_ID</a:t>
            </a:r>
            <a:r>
              <a:rPr lang="en-US" sz="1400" dirty="0">
                <a:solidFill>
                  <a:schemeClr val="bg1"/>
                </a:solidFill>
              </a:rPr>
              <a:t>”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Save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67" y="986081"/>
            <a:ext cx="3393811" cy="36425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-173"/>
          <a:stretch/>
        </p:blipFill>
        <p:spPr>
          <a:xfrm>
            <a:off x="3714181" y="2276872"/>
            <a:ext cx="330609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272889"/>
            <a:ext cx="5400600" cy="356049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1 :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Creating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graphical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elements</a:t>
            </a:r>
            <a:endParaRPr lang="fr-FR" sz="2400" dirty="0">
              <a:latin typeface="BNPP Sans Light" pitchFamily="50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868144" y="4293096"/>
            <a:ext cx="1681952" cy="4320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</a:rPr>
              <a:t>Offer</a:t>
            </a:r>
            <a:r>
              <a:rPr lang="fr-FR" sz="1200" dirty="0" smtClean="0">
                <a:solidFill>
                  <a:schemeClr val="bg1"/>
                </a:solidFill>
              </a:rPr>
              <a:t> page : </a:t>
            </a:r>
            <a:endParaRPr lang="fr-FR" sz="12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200" dirty="0" smtClean="0">
                <a:solidFill>
                  <a:schemeClr val="bg1"/>
                </a:solidFill>
              </a:rPr>
              <a:t>Banner : </a:t>
            </a:r>
            <a:r>
              <a:rPr lang="en-US" sz="1200" dirty="0" smtClean="0">
                <a:solidFill>
                  <a:schemeClr val="bg1"/>
                </a:solidFill>
              </a:rPr>
              <a:t>728x90px</a:t>
            </a: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860032" y="4509120"/>
            <a:ext cx="8636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34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2 : </a:t>
            </a:r>
            <a:r>
              <a:rPr lang="fr-FR" sz="2400" dirty="0" err="1" smtClean="0">
                <a:latin typeface="BNPP Sans Light" pitchFamily="50" charset="0"/>
                <a:cs typeface="Arial" panose="020B0604020202020204" pitchFamily="34" charset="0"/>
              </a:rPr>
              <a:t>Asking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 for the </a:t>
            </a:r>
            <a:r>
              <a:rPr lang="fr-FR" sz="2400" dirty="0" err="1" smtClean="0">
                <a:latin typeface="BNPP Sans Light" pitchFamily="50" charset="0"/>
                <a:cs typeface="Arial" panose="020B0604020202020204" pitchFamily="34" charset="0"/>
              </a:rPr>
              <a:t>creation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 of the </a:t>
            </a:r>
            <a:r>
              <a:rPr lang="fr-FR" sz="2400" dirty="0" err="1" smtClean="0">
                <a:latin typeface="BNPP Sans Light" pitchFamily="50" charset="0"/>
                <a:cs typeface="Arial" panose="020B0604020202020204" pitchFamily="34" charset="0"/>
              </a:rPr>
              <a:t>Salesforce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latin typeface="BNPP Sans Light" pitchFamily="50" charset="0"/>
                <a:cs typeface="Arial" panose="020B0604020202020204" pitchFamily="34" charset="0"/>
              </a:rPr>
              <a:t>campaign</a:t>
            </a:r>
            <a:endParaRPr lang="fr-FR" sz="2400" dirty="0">
              <a:latin typeface="BNPP Sans Light" pitchFamily="50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2" name="Rectangle 1"/>
          <p:cNvSpPr/>
          <p:nvPr/>
        </p:nvSpPr>
        <p:spPr>
          <a:xfrm>
            <a:off x="1754344" y="1772816"/>
            <a:ext cx="591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Make a request by mail to your local </a:t>
            </a:r>
            <a:r>
              <a:rPr lang="en-US" dirty="0" smtClean="0">
                <a:solidFill>
                  <a:schemeClr val="bg1"/>
                </a:solidFill>
              </a:rPr>
              <a:t>Salesforce contact for the creation of the campaign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You will receive an Campaign ID, </a:t>
            </a:r>
            <a:r>
              <a:rPr lang="en-US" dirty="0">
                <a:solidFill>
                  <a:schemeClr val="bg1"/>
                </a:solidFill>
              </a:rPr>
              <a:t>unique by campaign </a:t>
            </a:r>
            <a:r>
              <a:rPr lang="en-US" dirty="0" smtClean="0">
                <a:solidFill>
                  <a:schemeClr val="bg1"/>
                </a:solidFill>
              </a:rPr>
              <a:t>and by countries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example, for the </a:t>
            </a:r>
            <a:r>
              <a:rPr lang="en-US" dirty="0" err="1" smtClean="0">
                <a:solidFill>
                  <a:schemeClr val="bg1"/>
                </a:solidFill>
              </a:rPr>
              <a:t>BlackFriday</a:t>
            </a:r>
            <a:r>
              <a:rPr lang="en-US" dirty="0" smtClean="0">
                <a:solidFill>
                  <a:schemeClr val="bg1"/>
                </a:solidFill>
              </a:rPr>
              <a:t> 2019 campaigns: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Campaign ID for Netherlands</a:t>
            </a:r>
            <a:r>
              <a:rPr lang="en-US" dirty="0">
                <a:solidFill>
                  <a:schemeClr val="bg1"/>
                </a:solidFill>
              </a:rPr>
              <a:t>: 7012X000001LaK1QAK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Campaign ID for Spain</a:t>
            </a:r>
            <a:r>
              <a:rPr lang="en-US" dirty="0">
                <a:solidFill>
                  <a:schemeClr val="bg1"/>
                </a:solidFill>
              </a:rPr>
              <a:t>: 7012X000001LaJrQAK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9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3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Creating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the marketing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tag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5796136" y="3088206"/>
            <a:ext cx="3456384" cy="18722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1/ </a:t>
            </a:r>
            <a:r>
              <a:rPr lang="fr-FR" sz="1400" dirty="0" err="1">
                <a:solidFill>
                  <a:schemeClr val="bg1"/>
                </a:solidFill>
              </a:rPr>
              <a:t>Search</a:t>
            </a:r>
            <a:r>
              <a:rPr lang="fr-FR" sz="1400" dirty="0">
                <a:solidFill>
                  <a:schemeClr val="bg1"/>
                </a:solidFill>
              </a:rPr>
              <a:t> the </a:t>
            </a:r>
            <a:r>
              <a:rPr lang="fr-FR" sz="1400" dirty="0" err="1">
                <a:solidFill>
                  <a:schemeClr val="bg1"/>
                </a:solidFill>
              </a:rPr>
              <a:t>taxonomy</a:t>
            </a:r>
            <a:r>
              <a:rPr lang="fr-FR" sz="1400" dirty="0">
                <a:solidFill>
                  <a:schemeClr val="bg1"/>
                </a:solidFill>
              </a:rPr>
              <a:t> : Marketing Flag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2/ </a:t>
            </a:r>
            <a:r>
              <a:rPr lang="fr-FR" sz="1400" dirty="0" err="1">
                <a:solidFill>
                  <a:schemeClr val="bg1"/>
                </a:solidFill>
              </a:rPr>
              <a:t>Add</a:t>
            </a:r>
            <a:r>
              <a:rPr lang="fr-FR" sz="1400" dirty="0">
                <a:solidFill>
                  <a:schemeClr val="bg1"/>
                </a:solidFill>
              </a:rPr>
              <a:t> a new </a:t>
            </a:r>
            <a:r>
              <a:rPr lang="fr-FR" sz="1400" dirty="0" err="1">
                <a:solidFill>
                  <a:schemeClr val="bg1"/>
                </a:solidFill>
              </a:rPr>
              <a:t>term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0" y="2008086"/>
            <a:ext cx="5256584" cy="31491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47664" y="1268760"/>
            <a:ext cx="6192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The marketing tag </a:t>
            </a:r>
            <a:r>
              <a:rPr lang="fr-FR" sz="1400" dirty="0" err="1" smtClean="0">
                <a:solidFill>
                  <a:schemeClr val="bg1"/>
                </a:solidFill>
              </a:rPr>
              <a:t>allows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you</a:t>
            </a:r>
            <a:r>
              <a:rPr lang="fr-FR" sz="1400" dirty="0" smtClean="0">
                <a:solidFill>
                  <a:schemeClr val="bg1"/>
                </a:solidFill>
              </a:rPr>
              <a:t> to </a:t>
            </a:r>
            <a:r>
              <a:rPr lang="fr-FR" sz="1400" dirty="0" err="1" smtClean="0">
                <a:solidFill>
                  <a:schemeClr val="bg1"/>
                </a:solidFill>
              </a:rPr>
              <a:t>visually</a:t>
            </a:r>
            <a:r>
              <a:rPr lang="fr-FR" sz="1400" dirty="0" smtClean="0">
                <a:solidFill>
                  <a:schemeClr val="bg1"/>
                </a:solidFill>
              </a:rPr>
              <a:t> flag </a:t>
            </a:r>
            <a:r>
              <a:rPr lang="fr-FR" sz="1400" dirty="0" err="1" smtClean="0">
                <a:solidFill>
                  <a:schemeClr val="bg1"/>
                </a:solidFill>
              </a:rPr>
              <a:t>your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offers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from</a:t>
            </a:r>
            <a:r>
              <a:rPr lang="fr-FR" sz="1400" dirty="0" smtClean="0">
                <a:solidFill>
                  <a:schemeClr val="bg1"/>
                </a:solidFill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</a:rPr>
              <a:t>campaign</a:t>
            </a:r>
            <a:r>
              <a:rPr lang="fr-FR" sz="1400" dirty="0" smtClean="0">
                <a:solidFill>
                  <a:schemeClr val="bg1"/>
                </a:solidFill>
              </a:rPr>
              <a:t> and to </a:t>
            </a:r>
            <a:r>
              <a:rPr lang="fr-FR" sz="1400" dirty="0" err="1" smtClean="0">
                <a:solidFill>
                  <a:schemeClr val="bg1"/>
                </a:solidFill>
              </a:rPr>
              <a:t>identify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it</a:t>
            </a:r>
            <a:r>
              <a:rPr lang="fr-FR" sz="1400" dirty="0" smtClean="0">
                <a:solidFill>
                  <a:schemeClr val="bg1"/>
                </a:solidFill>
              </a:rPr>
              <a:t> in </a:t>
            </a:r>
            <a:r>
              <a:rPr lang="fr-FR" sz="1400" dirty="0" err="1" smtClean="0">
                <a:solidFill>
                  <a:schemeClr val="bg1"/>
                </a:solidFill>
              </a:rPr>
              <a:t>Salesforce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2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3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Creating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marketing tag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5076056" y="2038643"/>
            <a:ext cx="3041664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1/ </a:t>
            </a:r>
            <a:r>
              <a:rPr lang="fr-FR" sz="1400" dirty="0" err="1">
                <a:solidFill>
                  <a:schemeClr val="bg1"/>
                </a:solidFill>
              </a:rPr>
              <a:t>Choose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your</a:t>
            </a:r>
            <a:r>
              <a:rPr lang="fr-FR" sz="1400" dirty="0">
                <a:solidFill>
                  <a:schemeClr val="bg1"/>
                </a:solidFill>
              </a:rPr>
              <a:t> site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2/ </a:t>
            </a:r>
            <a:r>
              <a:rPr lang="fr-FR" sz="1400" dirty="0" err="1">
                <a:solidFill>
                  <a:schemeClr val="bg1"/>
                </a:solidFill>
              </a:rPr>
              <a:t>Add</a:t>
            </a:r>
            <a:r>
              <a:rPr lang="fr-FR" sz="1400" dirty="0">
                <a:solidFill>
                  <a:schemeClr val="bg1"/>
                </a:solidFill>
              </a:rPr>
              <a:t> a </a:t>
            </a:r>
            <a:r>
              <a:rPr lang="fr-FR" sz="1400" dirty="0" err="1" smtClean="0">
                <a:solidFill>
                  <a:schemeClr val="bg1"/>
                </a:solidFill>
              </a:rPr>
              <a:t>title</a:t>
            </a:r>
            <a:r>
              <a:rPr lang="fr-FR" sz="1400" dirty="0" smtClean="0">
                <a:solidFill>
                  <a:schemeClr val="bg1"/>
                </a:solidFill>
              </a:rPr>
              <a:t> of the </a:t>
            </a:r>
            <a:r>
              <a:rPr lang="fr-FR" sz="1400" dirty="0" err="1" smtClean="0">
                <a:solidFill>
                  <a:schemeClr val="bg1"/>
                </a:solidFill>
              </a:rPr>
              <a:t>campaign</a:t>
            </a:r>
            <a:r>
              <a:rPr lang="fr-FR" sz="1400" dirty="0" smtClean="0">
                <a:solidFill>
                  <a:schemeClr val="bg1"/>
                </a:solidFill>
              </a:rPr>
              <a:t> (</a:t>
            </a:r>
            <a:r>
              <a:rPr lang="fr-FR" sz="1400" dirty="0" err="1" smtClean="0">
                <a:solidFill>
                  <a:schemeClr val="bg1"/>
                </a:solidFill>
              </a:rPr>
              <a:t>this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title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will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appear</a:t>
            </a:r>
            <a:r>
              <a:rPr lang="fr-FR" sz="1400" dirty="0" smtClean="0">
                <a:solidFill>
                  <a:schemeClr val="bg1"/>
                </a:solidFill>
              </a:rPr>
              <a:t> on the client interface)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3/ </a:t>
            </a:r>
            <a:r>
              <a:rPr lang="fr-FR" sz="1400" dirty="0" err="1" smtClean="0">
                <a:solidFill>
                  <a:schemeClr val="bg1"/>
                </a:solidFill>
              </a:rPr>
              <a:t>Add</a:t>
            </a:r>
            <a:r>
              <a:rPr lang="fr-FR" sz="1400" dirty="0" smtClean="0">
                <a:solidFill>
                  <a:schemeClr val="bg1"/>
                </a:solidFill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</a:rPr>
              <a:t>Campaign</a:t>
            </a:r>
            <a:r>
              <a:rPr lang="fr-FR" sz="1400" dirty="0" smtClean="0">
                <a:solidFill>
                  <a:schemeClr val="bg1"/>
                </a:solidFill>
              </a:rPr>
              <a:t> ID </a:t>
            </a:r>
            <a:r>
              <a:rPr lang="fr-FR" sz="1400" dirty="0" err="1" smtClean="0">
                <a:solidFill>
                  <a:schemeClr val="bg1"/>
                </a:solidFill>
              </a:rPr>
              <a:t>you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received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from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Salesforce</a:t>
            </a:r>
            <a:r>
              <a:rPr lang="fr-FR" sz="1400" dirty="0" smtClean="0">
                <a:solidFill>
                  <a:schemeClr val="bg1"/>
                </a:solidFill>
              </a:rPr>
              <a:t> Team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4</a:t>
            </a:r>
            <a:r>
              <a:rPr lang="fr-FR" sz="1400" dirty="0" smtClean="0">
                <a:solidFill>
                  <a:schemeClr val="bg1"/>
                </a:solidFill>
              </a:rPr>
              <a:t>/ </a:t>
            </a:r>
            <a:r>
              <a:rPr lang="fr-FR" sz="1400" dirty="0">
                <a:solidFill>
                  <a:schemeClr val="bg1"/>
                </a:solidFill>
              </a:rPr>
              <a:t>Description </a:t>
            </a:r>
            <a:r>
              <a:rPr lang="fr-FR" sz="1400" dirty="0" err="1">
                <a:solidFill>
                  <a:schemeClr val="bg1"/>
                </a:solidFill>
              </a:rPr>
              <a:t>is</a:t>
            </a:r>
            <a:r>
              <a:rPr lang="fr-FR" sz="1400" dirty="0">
                <a:solidFill>
                  <a:schemeClr val="bg1"/>
                </a:solidFill>
              </a:rPr>
              <a:t> not </a:t>
            </a:r>
            <a:r>
              <a:rPr lang="fr-FR" sz="1400" dirty="0" err="1">
                <a:solidFill>
                  <a:schemeClr val="bg1"/>
                </a:solidFill>
              </a:rPr>
              <a:t>mandatory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5</a:t>
            </a:r>
            <a:r>
              <a:rPr lang="fr-FR" sz="1400" dirty="0" smtClean="0">
                <a:solidFill>
                  <a:schemeClr val="bg1"/>
                </a:solidFill>
              </a:rPr>
              <a:t>/ </a:t>
            </a:r>
            <a:r>
              <a:rPr lang="fr-FR" sz="1400" dirty="0">
                <a:solidFill>
                  <a:schemeClr val="bg1"/>
                </a:solidFill>
              </a:rPr>
              <a:t>Set the </a:t>
            </a:r>
            <a:r>
              <a:rPr lang="fr-FR" sz="1400" dirty="0" err="1">
                <a:solidFill>
                  <a:schemeClr val="bg1"/>
                </a:solidFill>
              </a:rPr>
              <a:t>language</a:t>
            </a:r>
            <a:r>
              <a:rPr lang="fr-FR" sz="1400" dirty="0">
                <a:solidFill>
                  <a:schemeClr val="bg1"/>
                </a:solidFill>
              </a:rPr>
              <a:t> of </a:t>
            </a:r>
            <a:r>
              <a:rPr lang="fr-FR" sz="1400" dirty="0" err="1">
                <a:solidFill>
                  <a:schemeClr val="bg1"/>
                </a:solidFill>
              </a:rPr>
              <a:t>taxonomy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</a:p>
          <a:p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dirty="0" err="1">
                <a:solidFill>
                  <a:schemeClr val="bg1"/>
                </a:solidFill>
              </a:rPr>
              <a:t>will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be</a:t>
            </a:r>
            <a:r>
              <a:rPr lang="fr-FR" sz="1400" dirty="0">
                <a:solidFill>
                  <a:schemeClr val="bg1"/>
                </a:solidFill>
              </a:rPr>
              <a:t> the site </a:t>
            </a:r>
            <a:r>
              <a:rPr lang="fr-FR" sz="1400" dirty="0" err="1">
                <a:solidFill>
                  <a:schemeClr val="bg1"/>
                </a:solidFill>
              </a:rPr>
              <a:t>language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05" y="1340768"/>
            <a:ext cx="3549365" cy="44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8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3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Creating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marketing tag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9" name="ZoneTexte 8"/>
          <p:cNvSpPr txBox="1"/>
          <p:nvPr/>
        </p:nvSpPr>
        <p:spPr>
          <a:xfrm>
            <a:off x="5468578" y="1136352"/>
            <a:ext cx="3207877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5/ Let the </a:t>
            </a:r>
            <a:r>
              <a:rPr lang="fr-FR" sz="1400" dirty="0" err="1">
                <a:solidFill>
                  <a:schemeClr val="bg1"/>
                </a:solidFill>
              </a:rPr>
              <a:t>checkbox</a:t>
            </a:r>
            <a:r>
              <a:rPr lang="fr-FR" sz="1400" dirty="0">
                <a:solidFill>
                  <a:schemeClr val="bg1"/>
                </a:solidFill>
              </a:rPr>
              <a:t> check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6/ Url alias </a:t>
            </a:r>
            <a:r>
              <a:rPr lang="fr-FR" sz="1400" dirty="0" err="1">
                <a:solidFill>
                  <a:schemeClr val="bg1"/>
                </a:solidFill>
              </a:rPr>
              <a:t>will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be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create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automaticaly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7/ </a:t>
            </a:r>
            <a:r>
              <a:rPr lang="fr-FR" sz="1400" dirty="0" err="1">
                <a:solidFill>
                  <a:schemeClr val="bg1"/>
                </a:solidFill>
              </a:rPr>
              <a:t>Choose</a:t>
            </a:r>
            <a:r>
              <a:rPr lang="fr-FR" sz="1400" dirty="0">
                <a:solidFill>
                  <a:schemeClr val="bg1"/>
                </a:solidFill>
              </a:rPr>
              <a:t> the background </a:t>
            </a:r>
            <a:r>
              <a:rPr lang="fr-FR" sz="1400" dirty="0" err="1">
                <a:solidFill>
                  <a:schemeClr val="bg1"/>
                </a:solidFill>
              </a:rPr>
              <a:t>color</a:t>
            </a:r>
            <a:r>
              <a:rPr lang="fr-FR" sz="1400" dirty="0">
                <a:solidFill>
                  <a:schemeClr val="bg1"/>
                </a:solidFill>
              </a:rPr>
              <a:t> :</a:t>
            </a:r>
          </a:p>
          <a:p>
            <a:r>
              <a:rPr lang="fr-FR" sz="1400" dirty="0">
                <a:solidFill>
                  <a:schemeClr val="bg1"/>
                </a:solidFill>
              </a:rPr>
              <a:t>Hexa code : #</a:t>
            </a:r>
            <a:r>
              <a:rPr lang="fr-FR" sz="1400" dirty="0" err="1">
                <a:solidFill>
                  <a:schemeClr val="bg1"/>
                </a:solidFill>
              </a:rPr>
              <a:t>xxxxxx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8/ </a:t>
            </a:r>
            <a:r>
              <a:rPr lang="fr-FR" sz="1400" dirty="0" err="1">
                <a:solidFill>
                  <a:schemeClr val="bg1"/>
                </a:solidFill>
              </a:rPr>
              <a:t>Add</a:t>
            </a:r>
            <a:r>
              <a:rPr lang="fr-FR" sz="1400" dirty="0">
                <a:solidFill>
                  <a:schemeClr val="bg1"/>
                </a:solidFill>
              </a:rPr>
              <a:t> the start date and </a:t>
            </a:r>
            <a:r>
              <a:rPr lang="fr-FR" sz="1400" dirty="0" err="1">
                <a:solidFill>
                  <a:schemeClr val="bg1"/>
                </a:solidFill>
              </a:rPr>
              <a:t>hour</a:t>
            </a:r>
            <a:r>
              <a:rPr lang="fr-FR" sz="1400" dirty="0">
                <a:solidFill>
                  <a:schemeClr val="bg1"/>
                </a:solidFill>
              </a:rPr>
              <a:t> of the </a:t>
            </a:r>
            <a:r>
              <a:rPr lang="fr-FR" sz="1400" dirty="0" err="1" smtClean="0">
                <a:solidFill>
                  <a:schemeClr val="bg1"/>
                </a:solidFill>
              </a:rPr>
              <a:t>campaign</a:t>
            </a:r>
            <a:r>
              <a:rPr lang="fr-FR" sz="1400" b="1" dirty="0" smtClean="0">
                <a:solidFill>
                  <a:srgbClr val="FF0000"/>
                </a:solidFill>
              </a:rPr>
              <a:t>*</a:t>
            </a:r>
            <a:endParaRPr lang="fr-FR" sz="1400" b="1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9/ </a:t>
            </a:r>
            <a:r>
              <a:rPr lang="fr-FR" sz="1400" dirty="0" err="1">
                <a:solidFill>
                  <a:schemeClr val="bg1"/>
                </a:solidFill>
              </a:rPr>
              <a:t>Add</a:t>
            </a:r>
            <a:r>
              <a:rPr lang="fr-FR" sz="1400" dirty="0">
                <a:solidFill>
                  <a:schemeClr val="bg1"/>
                </a:solidFill>
              </a:rPr>
              <a:t> the end date and </a:t>
            </a:r>
            <a:r>
              <a:rPr lang="fr-FR" sz="1400" dirty="0" err="1">
                <a:solidFill>
                  <a:schemeClr val="bg1"/>
                </a:solidFill>
              </a:rPr>
              <a:t>hour</a:t>
            </a:r>
            <a:r>
              <a:rPr lang="fr-FR" sz="1400" dirty="0">
                <a:solidFill>
                  <a:schemeClr val="bg1"/>
                </a:solidFill>
              </a:rPr>
              <a:t> of the </a:t>
            </a:r>
            <a:r>
              <a:rPr lang="fr-FR" sz="1400" dirty="0" err="1" smtClean="0">
                <a:solidFill>
                  <a:schemeClr val="bg1"/>
                </a:solidFill>
              </a:rPr>
              <a:t>campaign</a:t>
            </a:r>
            <a:r>
              <a:rPr lang="fr-FR" sz="1400" b="1" dirty="0" smtClean="0">
                <a:solidFill>
                  <a:srgbClr val="FF0000"/>
                </a:solidFill>
              </a:rPr>
              <a:t>*</a:t>
            </a:r>
            <a:endParaRPr lang="fr-FR" sz="1400" b="1" dirty="0">
              <a:solidFill>
                <a:srgbClr val="FF0000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10/ </a:t>
            </a:r>
            <a:r>
              <a:rPr lang="fr-FR" sz="1400" dirty="0" err="1">
                <a:solidFill>
                  <a:schemeClr val="bg1"/>
                </a:solidFill>
              </a:rPr>
              <a:t>Add</a:t>
            </a:r>
            <a:r>
              <a:rPr lang="fr-FR" sz="1400" dirty="0">
                <a:solidFill>
                  <a:schemeClr val="bg1"/>
                </a:solidFill>
              </a:rPr>
              <a:t> the </a:t>
            </a:r>
            <a:r>
              <a:rPr lang="fr-FR" sz="1400" dirty="0" smtClean="0">
                <a:solidFill>
                  <a:schemeClr val="bg1"/>
                </a:solidFill>
              </a:rPr>
              <a:t>banner </a:t>
            </a:r>
            <a:r>
              <a:rPr lang="fr-FR" sz="1400" dirty="0" err="1" smtClean="0">
                <a:solidFill>
                  <a:schemeClr val="bg1"/>
                </a:solidFill>
              </a:rPr>
              <a:t>yu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created</a:t>
            </a:r>
            <a:r>
              <a:rPr lang="fr-FR" sz="1400" dirty="0" smtClean="0">
                <a:solidFill>
                  <a:schemeClr val="bg1"/>
                </a:solidFill>
              </a:rPr>
              <a:t> on </a:t>
            </a:r>
            <a:r>
              <a:rPr lang="fr-FR" sz="1400" dirty="0" err="1" smtClean="0">
                <a:solidFill>
                  <a:schemeClr val="bg1"/>
                </a:solidFill>
              </a:rPr>
              <a:t>step</a:t>
            </a:r>
            <a:r>
              <a:rPr lang="fr-FR" sz="1400" dirty="0" smtClean="0">
                <a:solidFill>
                  <a:schemeClr val="bg1"/>
                </a:solidFill>
              </a:rPr>
              <a:t> 1 </a:t>
            </a:r>
            <a:r>
              <a:rPr lang="fr-FR" sz="1400" dirty="0" err="1">
                <a:solidFill>
                  <a:schemeClr val="bg1"/>
                </a:solidFill>
              </a:rPr>
              <a:t>which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will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be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displayed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>
                <a:solidFill>
                  <a:schemeClr val="bg1"/>
                </a:solidFill>
              </a:rPr>
              <a:t>in the </a:t>
            </a:r>
            <a:r>
              <a:rPr lang="fr-FR" sz="1400" dirty="0" err="1">
                <a:solidFill>
                  <a:schemeClr val="bg1"/>
                </a:solidFill>
              </a:rPr>
              <a:t>offer</a:t>
            </a:r>
            <a:r>
              <a:rPr lang="fr-FR" sz="1400" dirty="0">
                <a:solidFill>
                  <a:schemeClr val="bg1"/>
                </a:solidFill>
              </a:rPr>
              <a:t> page</a:t>
            </a: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11/ Relations : do not </a:t>
            </a:r>
            <a:r>
              <a:rPr lang="fr-FR" sz="1400" dirty="0" err="1">
                <a:solidFill>
                  <a:schemeClr val="bg1"/>
                </a:solidFill>
              </a:rPr>
              <a:t>touch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</a:rPr>
              <a:t>12/ </a:t>
            </a:r>
            <a:r>
              <a:rPr lang="fr-FR" sz="1400" dirty="0" smtClean="0">
                <a:solidFill>
                  <a:schemeClr val="bg1"/>
                </a:solidFill>
              </a:rPr>
              <a:t>Click on </a:t>
            </a:r>
            <a:r>
              <a:rPr lang="fr-FR" sz="1400" dirty="0" err="1" smtClean="0">
                <a:solidFill>
                  <a:schemeClr val="bg1"/>
                </a:solidFill>
              </a:rPr>
              <a:t>save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3" y="992336"/>
            <a:ext cx="4998145" cy="42406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35696" y="5395282"/>
            <a:ext cx="6462064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*</a:t>
            </a:r>
            <a:r>
              <a:rPr lang="fr-FR" sz="1200" dirty="0" smtClean="0">
                <a:solidFill>
                  <a:schemeClr val="bg1"/>
                </a:solidFill>
              </a:rPr>
              <a:t> For </a:t>
            </a:r>
            <a:r>
              <a:rPr lang="fr-FR" sz="1200" dirty="0" err="1" smtClean="0">
                <a:solidFill>
                  <a:schemeClr val="bg1"/>
                </a:solidFill>
              </a:rPr>
              <a:t>now</a:t>
            </a:r>
            <a:r>
              <a:rPr lang="fr-FR" sz="1200" dirty="0" smtClean="0">
                <a:solidFill>
                  <a:schemeClr val="bg1"/>
                </a:solidFill>
              </a:rPr>
              <a:t>, the back office </a:t>
            </a:r>
            <a:r>
              <a:rPr lang="fr-FR" sz="1200" dirty="0" err="1" smtClean="0">
                <a:solidFill>
                  <a:schemeClr val="bg1"/>
                </a:solidFill>
              </a:rPr>
              <a:t>is</a:t>
            </a:r>
            <a:r>
              <a:rPr lang="fr-FR" sz="1200" dirty="0" smtClean="0">
                <a:solidFill>
                  <a:schemeClr val="bg1"/>
                </a:solidFill>
              </a:rPr>
              <a:t> on GTM 0, </a:t>
            </a:r>
            <a:r>
              <a:rPr lang="fr-FR" sz="1200" dirty="0" err="1" smtClean="0">
                <a:solidFill>
                  <a:schemeClr val="bg1"/>
                </a:solidFill>
              </a:rPr>
              <a:t>so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you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need</a:t>
            </a:r>
            <a:r>
              <a:rPr lang="fr-FR" sz="1200" dirty="0" smtClean="0">
                <a:solidFill>
                  <a:schemeClr val="bg1"/>
                </a:solidFill>
              </a:rPr>
              <a:t> to </a:t>
            </a:r>
            <a:r>
              <a:rPr lang="fr-FR" sz="1200" dirty="0" err="1" smtClean="0">
                <a:solidFill>
                  <a:schemeClr val="bg1"/>
                </a:solidFill>
              </a:rPr>
              <a:t>take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it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into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account</a:t>
            </a:r>
            <a:r>
              <a:rPr lang="fr-FR" sz="1200" dirty="0" smtClean="0">
                <a:solidFill>
                  <a:schemeClr val="bg1"/>
                </a:solidFill>
              </a:rPr>
              <a:t> in </a:t>
            </a:r>
            <a:r>
              <a:rPr lang="fr-FR" sz="1200" dirty="0" err="1" smtClean="0">
                <a:solidFill>
                  <a:schemeClr val="bg1"/>
                </a:solidFill>
              </a:rPr>
              <a:t>your</a:t>
            </a:r>
            <a:r>
              <a:rPr lang="fr-FR" sz="1200" dirty="0" smtClean="0">
                <a:solidFill>
                  <a:schemeClr val="bg1"/>
                </a:solidFill>
              </a:rPr>
              <a:t> settings.</a:t>
            </a:r>
          </a:p>
          <a:p>
            <a:r>
              <a:rPr lang="fr-FR" sz="1200" dirty="0" smtClean="0">
                <a:solidFill>
                  <a:schemeClr val="bg1"/>
                </a:solidFill>
              </a:rPr>
              <a:t> For </a:t>
            </a:r>
            <a:r>
              <a:rPr lang="fr-FR" sz="1200" dirty="0" err="1" smtClean="0">
                <a:solidFill>
                  <a:schemeClr val="bg1"/>
                </a:solidFill>
              </a:rPr>
              <a:t>example</a:t>
            </a:r>
            <a:r>
              <a:rPr lang="fr-FR" sz="1200" dirty="0" smtClean="0">
                <a:solidFill>
                  <a:schemeClr val="bg1"/>
                </a:solidFill>
              </a:rPr>
              <a:t>: if </a:t>
            </a:r>
            <a:r>
              <a:rPr lang="fr-FR" sz="1200" dirty="0" err="1" smtClean="0">
                <a:solidFill>
                  <a:schemeClr val="bg1"/>
                </a:solidFill>
              </a:rPr>
              <a:t>you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want</a:t>
            </a:r>
            <a:r>
              <a:rPr lang="fr-FR" sz="1200" dirty="0" smtClean="0">
                <a:solidFill>
                  <a:schemeClr val="bg1"/>
                </a:solidFill>
              </a:rPr>
              <a:t> to </a:t>
            </a:r>
            <a:r>
              <a:rPr lang="fr-FR" sz="1200" dirty="0" err="1" smtClean="0">
                <a:solidFill>
                  <a:schemeClr val="bg1"/>
                </a:solidFill>
              </a:rPr>
              <a:t>launch</a:t>
            </a:r>
            <a:r>
              <a:rPr lang="fr-FR" sz="1200" dirty="0" smtClean="0">
                <a:solidFill>
                  <a:schemeClr val="bg1"/>
                </a:solidFill>
              </a:rPr>
              <a:t> a </a:t>
            </a:r>
            <a:r>
              <a:rPr lang="fr-FR" sz="1200" dirty="0" err="1" smtClean="0">
                <a:solidFill>
                  <a:schemeClr val="bg1"/>
                </a:solidFill>
              </a:rPr>
              <a:t>campaign</a:t>
            </a:r>
            <a:r>
              <a:rPr lang="fr-FR" sz="1200" dirty="0" smtClean="0">
                <a:solidFill>
                  <a:schemeClr val="bg1"/>
                </a:solidFill>
              </a:rPr>
              <a:t> in Spain on the 29/11 at 14:00, </a:t>
            </a:r>
            <a:r>
              <a:rPr lang="fr-FR" sz="1200" dirty="0" err="1" smtClean="0">
                <a:solidFill>
                  <a:schemeClr val="bg1"/>
                </a:solidFill>
              </a:rPr>
              <a:t>you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need</a:t>
            </a:r>
            <a:r>
              <a:rPr lang="fr-FR" sz="1200" dirty="0" smtClean="0">
                <a:solidFill>
                  <a:schemeClr val="bg1"/>
                </a:solidFill>
              </a:rPr>
              <a:t> to set  </a:t>
            </a:r>
            <a:r>
              <a:rPr lang="fr-FR" sz="1200" dirty="0" err="1" smtClean="0">
                <a:solidFill>
                  <a:schemeClr val="bg1"/>
                </a:solidFill>
              </a:rPr>
              <a:t>your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start</a:t>
            </a:r>
            <a:r>
              <a:rPr lang="fr-FR" sz="1200" dirty="0" smtClean="0">
                <a:solidFill>
                  <a:schemeClr val="bg1"/>
                </a:solidFill>
              </a:rPr>
              <a:t> time at 13:00 in the </a:t>
            </a:r>
            <a:r>
              <a:rPr lang="fr-FR" sz="1200" dirty="0" err="1" smtClean="0">
                <a:solidFill>
                  <a:schemeClr val="bg1"/>
                </a:solidFill>
              </a:rPr>
              <a:t>tool</a:t>
            </a:r>
            <a:r>
              <a:rPr lang="fr-FR" sz="1200" dirty="0" smtClean="0">
                <a:solidFill>
                  <a:schemeClr val="bg1"/>
                </a:solidFill>
              </a:rPr>
              <a:t>.</a:t>
            </a:r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259632" y="5395282"/>
            <a:ext cx="504056" cy="504056"/>
            <a:chOff x="1259632" y="5517522"/>
            <a:chExt cx="504056" cy="504056"/>
          </a:xfrm>
        </p:grpSpPr>
        <p:sp>
          <p:nvSpPr>
            <p:cNvPr id="2" name="Triangle isocèle 1"/>
            <p:cNvSpPr/>
            <p:nvPr/>
          </p:nvSpPr>
          <p:spPr>
            <a:xfrm>
              <a:off x="1259632" y="5517522"/>
              <a:ext cx="504056" cy="504056"/>
            </a:xfrm>
            <a:prstGeom prst="triangl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475656" y="5672281"/>
              <a:ext cx="28803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b="1" dirty="0" smtClean="0"/>
                <a:t>!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822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4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: Promote to front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offers</a:t>
            </a:r>
            <a:endParaRPr lang="fr-FR" sz="2400" dirty="0">
              <a:latin typeface="BNPP Sans Light" pitchFamily="50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7" name="ZoneTexte 6"/>
          <p:cNvSpPr txBox="1"/>
          <p:nvPr/>
        </p:nvSpPr>
        <p:spPr>
          <a:xfrm>
            <a:off x="4850573" y="1668984"/>
            <a:ext cx="3321828" cy="24080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1/ In all </a:t>
            </a:r>
            <a:r>
              <a:rPr lang="fr-FR" sz="1400" dirty="0" err="1" smtClean="0">
                <a:solidFill>
                  <a:schemeClr val="bg1"/>
                </a:solidFill>
              </a:rPr>
              <a:t>your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offer</a:t>
            </a:r>
            <a:r>
              <a:rPr lang="fr-FR" sz="1400" dirty="0" smtClean="0">
                <a:solidFill>
                  <a:schemeClr val="bg1"/>
                </a:solidFill>
              </a:rPr>
              <a:t> pages </a:t>
            </a:r>
            <a:r>
              <a:rPr lang="fr-FR" sz="1400" dirty="0" err="1" smtClean="0">
                <a:solidFill>
                  <a:schemeClr val="bg1"/>
                </a:solidFill>
              </a:rPr>
              <a:t>from</a:t>
            </a:r>
            <a:r>
              <a:rPr lang="fr-FR" sz="1400" dirty="0" smtClean="0">
                <a:solidFill>
                  <a:schemeClr val="bg1"/>
                </a:solidFill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</a:rPr>
              <a:t>campaign</a:t>
            </a:r>
            <a:r>
              <a:rPr lang="fr-FR" sz="1400" dirty="0" smtClean="0">
                <a:solidFill>
                  <a:schemeClr val="bg1"/>
                </a:solidFill>
              </a:rPr>
              <a:t>, </a:t>
            </a:r>
            <a:r>
              <a:rPr lang="fr-FR" sz="1400" dirty="0" err="1">
                <a:solidFill>
                  <a:schemeClr val="bg1"/>
                </a:solidFill>
              </a:rPr>
              <a:t>fullfield</a:t>
            </a:r>
            <a:r>
              <a:rPr lang="fr-FR" sz="1400" dirty="0">
                <a:solidFill>
                  <a:schemeClr val="bg1"/>
                </a:solidFill>
              </a:rPr>
              <a:t> the « </a:t>
            </a:r>
            <a:r>
              <a:rPr lang="fr-FR" sz="1400" dirty="0" smtClean="0">
                <a:solidFill>
                  <a:schemeClr val="bg1"/>
                </a:solidFill>
              </a:rPr>
              <a:t>Promo Label</a:t>
            </a:r>
            <a:r>
              <a:rPr lang="fr-FR" sz="1400" dirty="0">
                <a:solidFill>
                  <a:schemeClr val="bg1"/>
                </a:solidFill>
              </a:rPr>
              <a:t> » </a:t>
            </a:r>
            <a:r>
              <a:rPr lang="fr-FR" sz="1400" dirty="0" err="1">
                <a:solidFill>
                  <a:schemeClr val="bg1"/>
                </a:solidFill>
              </a:rPr>
              <a:t>field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with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the </a:t>
            </a:r>
            <a:r>
              <a:rPr lang="fr-FR" sz="1400" dirty="0" err="1">
                <a:solidFill>
                  <a:schemeClr val="bg1"/>
                </a:solidFill>
              </a:rPr>
              <a:t>name</a:t>
            </a:r>
            <a:r>
              <a:rPr lang="fr-FR" sz="1400" dirty="0">
                <a:solidFill>
                  <a:schemeClr val="bg1"/>
                </a:solidFill>
              </a:rPr>
              <a:t> of the </a:t>
            </a:r>
            <a:r>
              <a:rPr lang="fr-FR" sz="1400" dirty="0" err="1" smtClean="0">
                <a:solidFill>
                  <a:schemeClr val="bg1"/>
                </a:solidFill>
              </a:rPr>
              <a:t>campaign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fr-FR" sz="1200" i="1" dirty="0" smtClean="0">
                <a:solidFill>
                  <a:schemeClr val="bg1"/>
                </a:solidFill>
              </a:rPr>
              <a:t>(</a:t>
            </a:r>
            <a:r>
              <a:rPr lang="fr-FR" sz="1200" i="1" dirty="0" err="1" smtClean="0">
                <a:solidFill>
                  <a:schemeClr val="bg1"/>
                </a:solidFill>
              </a:rPr>
              <a:t>this</a:t>
            </a:r>
            <a:r>
              <a:rPr lang="fr-FR" sz="1200" i="1" dirty="0" smtClean="0">
                <a:solidFill>
                  <a:schemeClr val="bg1"/>
                </a:solidFill>
              </a:rPr>
              <a:t> </a:t>
            </a:r>
            <a:r>
              <a:rPr lang="fr-FR" sz="1200" i="1" dirty="0" err="1" smtClean="0">
                <a:solidFill>
                  <a:schemeClr val="bg1"/>
                </a:solidFill>
              </a:rPr>
              <a:t>field</a:t>
            </a:r>
            <a:r>
              <a:rPr lang="fr-FR" sz="1200" i="1" dirty="0" smtClean="0">
                <a:solidFill>
                  <a:schemeClr val="bg1"/>
                </a:solidFill>
              </a:rPr>
              <a:t> </a:t>
            </a:r>
            <a:r>
              <a:rPr lang="fr-FR" sz="1200" i="1" dirty="0" err="1" smtClean="0">
                <a:solidFill>
                  <a:schemeClr val="bg1"/>
                </a:solidFill>
              </a:rPr>
              <a:t>will</a:t>
            </a:r>
            <a:r>
              <a:rPr lang="fr-FR" sz="1200" i="1" dirty="0" smtClean="0">
                <a:solidFill>
                  <a:schemeClr val="bg1"/>
                </a:solidFill>
              </a:rPr>
              <a:t> </a:t>
            </a:r>
            <a:r>
              <a:rPr lang="fr-FR" sz="1200" i="1" dirty="0" err="1" smtClean="0">
                <a:solidFill>
                  <a:schemeClr val="bg1"/>
                </a:solidFill>
              </a:rPr>
              <a:t>be</a:t>
            </a:r>
            <a:r>
              <a:rPr lang="fr-FR" sz="1200" i="1" dirty="0" smtClean="0">
                <a:solidFill>
                  <a:schemeClr val="bg1"/>
                </a:solidFill>
              </a:rPr>
              <a:t> </a:t>
            </a:r>
            <a:r>
              <a:rPr lang="fr-FR" sz="1200" i="1" dirty="0" err="1" smtClean="0">
                <a:solidFill>
                  <a:schemeClr val="bg1"/>
                </a:solidFill>
              </a:rPr>
              <a:t>renamed</a:t>
            </a:r>
            <a:r>
              <a:rPr lang="fr-FR" sz="1200" i="1" dirty="0" smtClean="0">
                <a:solidFill>
                  <a:schemeClr val="bg1"/>
                </a:solidFill>
              </a:rPr>
              <a:t> by Marketing flag at the end of </a:t>
            </a:r>
            <a:r>
              <a:rPr lang="fr-FR" sz="1200" i="1" dirty="0" err="1" smtClean="0">
                <a:solidFill>
                  <a:schemeClr val="bg1"/>
                </a:solidFill>
              </a:rPr>
              <a:t>November</a:t>
            </a:r>
            <a:r>
              <a:rPr lang="fr-FR" sz="1200" i="1" dirty="0" smtClean="0">
                <a:solidFill>
                  <a:schemeClr val="bg1"/>
                </a:solidFill>
              </a:rPr>
              <a:t>, </a:t>
            </a:r>
            <a:r>
              <a:rPr lang="fr-FR" sz="1200" i="1" dirty="0" err="1" smtClean="0">
                <a:solidFill>
                  <a:schemeClr val="bg1"/>
                </a:solidFill>
              </a:rPr>
              <a:t>it</a:t>
            </a:r>
            <a:r>
              <a:rPr lang="fr-FR" sz="1200" i="1" dirty="0" smtClean="0">
                <a:solidFill>
                  <a:schemeClr val="bg1"/>
                </a:solidFill>
              </a:rPr>
              <a:t> </a:t>
            </a:r>
            <a:r>
              <a:rPr lang="fr-FR" sz="1200" i="1" dirty="0" err="1" smtClean="0">
                <a:solidFill>
                  <a:schemeClr val="bg1"/>
                </a:solidFill>
              </a:rPr>
              <a:t>won’t</a:t>
            </a:r>
            <a:r>
              <a:rPr lang="fr-FR" sz="1200" i="1" dirty="0" smtClean="0">
                <a:solidFill>
                  <a:schemeClr val="bg1"/>
                </a:solidFill>
              </a:rPr>
              <a:t> have </a:t>
            </a:r>
            <a:r>
              <a:rPr lang="fr-FR" sz="1200" i="1" dirty="0" err="1" smtClean="0">
                <a:solidFill>
                  <a:schemeClr val="bg1"/>
                </a:solidFill>
              </a:rPr>
              <a:t>any</a:t>
            </a:r>
            <a:r>
              <a:rPr lang="fr-FR" sz="1200" i="1" dirty="0" smtClean="0">
                <a:solidFill>
                  <a:schemeClr val="bg1"/>
                </a:solidFill>
              </a:rPr>
              <a:t> impact on </a:t>
            </a:r>
            <a:r>
              <a:rPr lang="fr-FR" sz="1200" i="1" dirty="0" err="1" smtClean="0">
                <a:solidFill>
                  <a:schemeClr val="bg1"/>
                </a:solidFill>
              </a:rPr>
              <a:t>your</a:t>
            </a:r>
            <a:r>
              <a:rPr lang="fr-FR" sz="1200" i="1" dirty="0" smtClean="0">
                <a:solidFill>
                  <a:schemeClr val="bg1"/>
                </a:solidFill>
              </a:rPr>
              <a:t> modification)</a:t>
            </a:r>
          </a:p>
          <a:p>
            <a:endParaRPr lang="fr-FR" sz="1200" i="1" dirty="0" smtClean="0">
              <a:solidFill>
                <a:schemeClr val="bg1"/>
              </a:solidFill>
            </a:endParaRPr>
          </a:p>
          <a:p>
            <a:r>
              <a:rPr lang="fr-FR" sz="1200" dirty="0" smtClean="0">
                <a:solidFill>
                  <a:schemeClr val="bg1"/>
                </a:solidFill>
              </a:rPr>
              <a:t>By </a:t>
            </a:r>
            <a:r>
              <a:rPr lang="fr-FR" sz="1200" dirty="0" err="1" smtClean="0">
                <a:solidFill>
                  <a:schemeClr val="bg1"/>
                </a:solidFill>
              </a:rPr>
              <a:t>doing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this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step</a:t>
            </a:r>
            <a:r>
              <a:rPr lang="fr-FR" sz="1200" dirty="0" smtClean="0">
                <a:solidFill>
                  <a:schemeClr val="bg1"/>
                </a:solidFill>
              </a:rPr>
              <a:t>, </a:t>
            </a:r>
            <a:r>
              <a:rPr lang="fr-FR" sz="1200" dirty="0" err="1" smtClean="0">
                <a:solidFill>
                  <a:schemeClr val="bg1"/>
                </a:solidFill>
              </a:rPr>
              <a:t>your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offer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will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be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flagged</a:t>
            </a:r>
            <a:r>
              <a:rPr lang="fr-FR" sz="1200" dirty="0" smtClean="0">
                <a:solidFill>
                  <a:schemeClr val="bg1"/>
                </a:solidFill>
              </a:rPr>
              <a:t> for the </a:t>
            </a:r>
            <a:r>
              <a:rPr lang="fr-FR" sz="1200" dirty="0" err="1" smtClean="0">
                <a:solidFill>
                  <a:schemeClr val="bg1"/>
                </a:solidFill>
              </a:rPr>
              <a:t>campaign</a:t>
            </a:r>
            <a:r>
              <a:rPr lang="fr-FR" sz="1200" dirty="0" smtClean="0">
                <a:solidFill>
                  <a:schemeClr val="bg1"/>
                </a:solidFill>
              </a:rPr>
              <a:t> and </a:t>
            </a:r>
            <a:r>
              <a:rPr lang="fr-FR" sz="1200" dirty="0" err="1" smtClean="0">
                <a:solidFill>
                  <a:schemeClr val="bg1"/>
                </a:solidFill>
              </a:rPr>
              <a:t>contoured</a:t>
            </a:r>
            <a:r>
              <a:rPr lang="fr-FR" sz="1200" dirty="0" smtClean="0">
                <a:solidFill>
                  <a:schemeClr val="bg1"/>
                </a:solidFill>
              </a:rPr>
              <a:t> (the </a:t>
            </a:r>
            <a:r>
              <a:rPr lang="fr-FR" sz="1200" dirty="0" err="1" smtClean="0">
                <a:solidFill>
                  <a:schemeClr val="bg1"/>
                </a:solidFill>
              </a:rPr>
              <a:t>contouring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is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only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applied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when</a:t>
            </a:r>
            <a:r>
              <a:rPr lang="fr-FR" sz="1200" dirty="0" smtClean="0">
                <a:solidFill>
                  <a:schemeClr val="bg1"/>
                </a:solidFill>
              </a:rPr>
              <a:t> the </a:t>
            </a:r>
            <a:r>
              <a:rPr lang="fr-FR" sz="1200" dirty="0" err="1" smtClean="0">
                <a:solidFill>
                  <a:schemeClr val="bg1"/>
                </a:solidFill>
              </a:rPr>
              <a:t>campaign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is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opened</a:t>
            </a:r>
            <a:r>
              <a:rPr lang="fr-FR" sz="1200" dirty="0" smtClean="0">
                <a:solidFill>
                  <a:schemeClr val="bg1"/>
                </a:solidFill>
              </a:rPr>
              <a:t>, the flag </a:t>
            </a:r>
            <a:r>
              <a:rPr lang="fr-FR" sz="1200" dirty="0" err="1" smtClean="0">
                <a:solidFill>
                  <a:schemeClr val="bg1"/>
                </a:solidFill>
              </a:rPr>
              <a:t>is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always</a:t>
            </a:r>
            <a:r>
              <a:rPr lang="fr-FR" sz="1200" dirty="0" smtClean="0">
                <a:solidFill>
                  <a:schemeClr val="bg1"/>
                </a:solidFill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</a:rPr>
              <a:t>applied</a:t>
            </a:r>
            <a:r>
              <a:rPr lang="fr-FR" sz="1200" dirty="0" smtClean="0">
                <a:solidFill>
                  <a:schemeClr val="bg1"/>
                </a:solidFill>
              </a:rPr>
              <a:t>)</a:t>
            </a:r>
            <a:endParaRPr lang="fr-FR" sz="12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accent4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62" y="962258"/>
            <a:ext cx="3197274" cy="3035311"/>
          </a:xfrm>
          <a:prstGeom prst="rect">
            <a:avLst/>
          </a:prstGeom>
        </p:spPr>
      </p:pic>
      <p:sp>
        <p:nvSpPr>
          <p:cNvPr id="10" name="Flèche : bas 9"/>
          <p:cNvSpPr/>
          <p:nvPr/>
        </p:nvSpPr>
        <p:spPr>
          <a:xfrm rot="2499005">
            <a:off x="3815915" y="2283585"/>
            <a:ext cx="360040" cy="1145243"/>
          </a:xfrm>
          <a:prstGeom prst="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4215"/>
          <a:stretch/>
        </p:blipFill>
        <p:spPr>
          <a:xfrm>
            <a:off x="4067944" y="4149080"/>
            <a:ext cx="3287849" cy="20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4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: Promote to front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offers</a:t>
            </a:r>
            <a:endParaRPr lang="fr-FR" sz="2400" dirty="0">
              <a:latin typeface="BNPP Sans Light" pitchFamily="50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86" y="990037"/>
            <a:ext cx="4553542" cy="22901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1541772"/>
            <a:ext cx="3312368" cy="2040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2/ In </a:t>
            </a:r>
            <a:r>
              <a:rPr lang="fr-FR" sz="1400" dirty="0">
                <a:solidFill>
                  <a:schemeClr val="bg1"/>
                </a:solidFill>
              </a:rPr>
              <a:t>the </a:t>
            </a:r>
            <a:r>
              <a:rPr lang="fr-FR" sz="1400" dirty="0" err="1">
                <a:solidFill>
                  <a:schemeClr val="bg1"/>
                </a:solidFill>
              </a:rPr>
              <a:t>offer</a:t>
            </a:r>
            <a:r>
              <a:rPr lang="fr-FR" sz="1400" dirty="0">
                <a:solidFill>
                  <a:schemeClr val="bg1"/>
                </a:solidFill>
              </a:rPr>
              <a:t> page, go to the </a:t>
            </a:r>
            <a:r>
              <a:rPr lang="fr-FR" sz="1400" dirty="0" err="1">
                <a:solidFill>
                  <a:schemeClr val="bg1"/>
                </a:solidFill>
              </a:rPr>
              <a:t>bottom</a:t>
            </a:r>
            <a:r>
              <a:rPr lang="fr-FR" sz="1400" dirty="0">
                <a:solidFill>
                  <a:schemeClr val="bg1"/>
                </a:solidFill>
              </a:rPr>
              <a:t> of the page, in the right module, in the area « Promotion Options » 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solidFill>
                  <a:schemeClr val="bg1"/>
                </a:solidFill>
              </a:rPr>
              <a:t>check </a:t>
            </a:r>
            <a:r>
              <a:rPr lang="fr-FR" sz="1400" dirty="0">
                <a:solidFill>
                  <a:schemeClr val="bg1"/>
                </a:solidFill>
              </a:rPr>
              <a:t>the </a:t>
            </a:r>
            <a:r>
              <a:rPr lang="fr-FR" sz="1400" dirty="0" err="1">
                <a:solidFill>
                  <a:schemeClr val="bg1"/>
                </a:solidFill>
              </a:rPr>
              <a:t>checkbox</a:t>
            </a:r>
            <a:r>
              <a:rPr lang="fr-FR" sz="1400" dirty="0">
                <a:solidFill>
                  <a:schemeClr val="bg1"/>
                </a:solidFill>
              </a:rPr>
              <a:t> « </a:t>
            </a:r>
            <a:r>
              <a:rPr lang="fr-FR" sz="1400" dirty="0" err="1">
                <a:solidFill>
                  <a:schemeClr val="bg1"/>
                </a:solidFill>
              </a:rPr>
              <a:t>Promoted</a:t>
            </a:r>
            <a:r>
              <a:rPr lang="fr-FR" sz="1400" dirty="0">
                <a:solidFill>
                  <a:schemeClr val="bg1"/>
                </a:solidFill>
              </a:rPr>
              <a:t> to </a:t>
            </a:r>
            <a:r>
              <a:rPr lang="fr-FR" sz="1400" dirty="0" err="1">
                <a:solidFill>
                  <a:schemeClr val="bg1"/>
                </a:solidFill>
              </a:rPr>
              <a:t>frontpage</a:t>
            </a:r>
            <a:r>
              <a:rPr lang="fr-FR" sz="1400" dirty="0">
                <a:solidFill>
                  <a:schemeClr val="bg1"/>
                </a:solidFill>
              </a:rPr>
              <a:t> </a:t>
            </a:r>
            <a:r>
              <a:rPr lang="fr-FR" sz="1400" dirty="0" smtClean="0">
                <a:solidFill>
                  <a:schemeClr val="bg1"/>
                </a:solidFill>
              </a:rPr>
              <a:t>»</a:t>
            </a:r>
          </a:p>
          <a:p>
            <a:pPr marL="285750" indent="-285750">
              <a:buFontTx/>
              <a:buChar char="-"/>
            </a:pPr>
            <a:endParaRPr lang="fr-FR" sz="1400" dirty="0" smtClean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By </a:t>
            </a:r>
            <a:r>
              <a:rPr lang="fr-FR" sz="1400" dirty="0" err="1" smtClean="0">
                <a:solidFill>
                  <a:schemeClr val="bg1"/>
                </a:solidFill>
              </a:rPr>
              <a:t>doing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this</a:t>
            </a:r>
            <a:r>
              <a:rPr lang="fr-FR" sz="1400" dirty="0" smtClean="0">
                <a:solidFill>
                  <a:schemeClr val="bg1"/>
                </a:solidFill>
              </a:rPr>
              <a:t> action, </a:t>
            </a:r>
            <a:r>
              <a:rPr lang="fr-FR" sz="1400" dirty="0" err="1" smtClean="0">
                <a:solidFill>
                  <a:schemeClr val="bg1"/>
                </a:solidFill>
              </a:rPr>
              <a:t>it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will</a:t>
            </a:r>
            <a:r>
              <a:rPr lang="fr-FR" sz="1400" dirty="0" smtClean="0">
                <a:solidFill>
                  <a:schemeClr val="bg1"/>
                </a:solidFill>
              </a:rPr>
              <a:t> put </a:t>
            </a:r>
            <a:r>
              <a:rPr lang="fr-FR" sz="1400" dirty="0" err="1" smtClean="0">
                <a:solidFill>
                  <a:schemeClr val="bg1"/>
                </a:solidFill>
              </a:rPr>
              <a:t>your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offer</a:t>
            </a:r>
            <a:r>
              <a:rPr lang="fr-FR" sz="1400" dirty="0" smtClean="0">
                <a:solidFill>
                  <a:schemeClr val="bg1"/>
                </a:solidFill>
              </a:rPr>
              <a:t> on the top of the </a:t>
            </a:r>
            <a:r>
              <a:rPr lang="fr-FR" sz="1400" dirty="0" err="1" smtClean="0">
                <a:solidFill>
                  <a:schemeClr val="bg1"/>
                </a:solidFill>
              </a:rPr>
              <a:t>result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list</a:t>
            </a:r>
            <a:r>
              <a:rPr lang="fr-FR" sz="1400" dirty="0" smtClean="0">
                <a:solidFill>
                  <a:schemeClr val="bg1"/>
                </a:solidFill>
              </a:rPr>
              <a:t>, as </a:t>
            </a:r>
            <a:r>
              <a:rPr lang="fr-FR" sz="1400" dirty="0" err="1" smtClean="0">
                <a:solidFill>
                  <a:schemeClr val="bg1"/>
                </a:solidFill>
              </a:rPr>
              <a:t>well</a:t>
            </a:r>
            <a:r>
              <a:rPr lang="fr-FR" sz="1400" dirty="0" smtClean="0">
                <a:solidFill>
                  <a:schemeClr val="bg1"/>
                </a:solidFill>
              </a:rPr>
              <a:t> as on the top of the </a:t>
            </a:r>
            <a:r>
              <a:rPr lang="fr-FR" sz="1400" dirty="0" err="1" smtClean="0">
                <a:solidFill>
                  <a:schemeClr val="bg1"/>
                </a:solidFill>
              </a:rPr>
              <a:t>slider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paragraph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just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below</a:t>
            </a:r>
            <a:r>
              <a:rPr lang="fr-FR" sz="1400" dirty="0" smtClean="0">
                <a:solidFill>
                  <a:schemeClr val="bg1"/>
                </a:solidFill>
              </a:rPr>
              <a:t> the </a:t>
            </a:r>
            <a:r>
              <a:rPr lang="fr-FR" sz="1400" dirty="0" err="1" smtClean="0">
                <a:solidFill>
                  <a:schemeClr val="bg1"/>
                </a:solidFill>
              </a:rPr>
              <a:t>search</a:t>
            </a:r>
            <a:r>
              <a:rPr lang="fr-FR" sz="1400" dirty="0" smtClean="0">
                <a:solidFill>
                  <a:schemeClr val="bg1"/>
                </a:solidFill>
              </a:rPr>
              <a:t> block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1" name="Flèche : bas 9"/>
          <p:cNvSpPr/>
          <p:nvPr/>
        </p:nvSpPr>
        <p:spPr>
          <a:xfrm rot="16200000">
            <a:off x="4248508" y="2106705"/>
            <a:ext cx="229386" cy="561613"/>
          </a:xfrm>
          <a:prstGeom prst="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789040"/>
            <a:ext cx="2736473" cy="23762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986" y="3573276"/>
            <a:ext cx="3430531" cy="28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pPr lvl="0"/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Step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BNPP Sans Light" pitchFamily="50" charset="0"/>
                <a:cs typeface="Arial" panose="020B0604020202020204" pitchFamily="34" charset="0"/>
              </a:rPr>
              <a:t>5 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: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Linking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to 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Salesforce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 (</a:t>
            </a:r>
            <a:r>
              <a:rPr lang="fr-FR" sz="2400" dirty="0" err="1">
                <a:latin typeface="BNPP Sans Light" pitchFamily="50" charset="0"/>
                <a:cs typeface="Arial" panose="020B0604020202020204" pitchFamily="34" charset="0"/>
              </a:rPr>
              <a:t>webform</a:t>
            </a:r>
            <a:r>
              <a:rPr lang="fr-FR" sz="2400" dirty="0">
                <a:latin typeface="BNPP Sans Light" pitchFamily="50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3772945" y="1318253"/>
            <a:ext cx="4680520" cy="31188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In the webform you will </a:t>
            </a:r>
            <a:r>
              <a:rPr lang="en-US" sz="1400" dirty="0" smtClean="0">
                <a:solidFill>
                  <a:schemeClr val="bg1"/>
                </a:solidFill>
              </a:rPr>
              <a:t>used (both for the Landing page and for your Funnel), </a:t>
            </a:r>
            <a:r>
              <a:rPr lang="en-US" sz="1400" dirty="0">
                <a:solidFill>
                  <a:schemeClr val="bg1"/>
                </a:solidFill>
              </a:rPr>
              <a:t>add a “hidden” field</a:t>
            </a: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 err="1">
                <a:solidFill>
                  <a:schemeClr val="bg1"/>
                </a:solidFill>
              </a:rPr>
              <a:t>Fullfield</a:t>
            </a:r>
            <a:r>
              <a:rPr lang="en-US" sz="1400" dirty="0">
                <a:solidFill>
                  <a:schemeClr val="bg1"/>
                </a:solidFill>
              </a:rPr>
              <a:t> the title with the Drupal key : “</a:t>
            </a:r>
            <a:r>
              <a:rPr lang="en-US" sz="1400" dirty="0" err="1" smtClean="0">
                <a:solidFill>
                  <a:schemeClr val="bg1"/>
                </a:solidFill>
              </a:rPr>
              <a:t>Lead_campaign_ID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Let the “Default value” empty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 smtClean="0">
                <a:solidFill>
                  <a:schemeClr val="bg1"/>
                </a:solidFill>
              </a:rPr>
              <a:t>Save</a:t>
            </a:r>
          </a:p>
          <a:p>
            <a:pPr marL="342900" indent="-342900">
              <a:buFont typeface="+mj-lt"/>
              <a:buAutoNum type="arabicParenR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 smtClean="0">
                <a:solidFill>
                  <a:schemeClr val="bg1"/>
                </a:solidFill>
              </a:rPr>
              <a:t>Make sure the 6 hidden fields below are already on your </a:t>
            </a:r>
            <a:r>
              <a:rPr lang="en-US" sz="1400" dirty="0" err="1" smtClean="0">
                <a:solidFill>
                  <a:schemeClr val="bg1"/>
                </a:solidFill>
              </a:rPr>
              <a:t>webform</a:t>
            </a:r>
            <a:r>
              <a:rPr lang="en-US" sz="1400" dirty="0" smtClean="0">
                <a:solidFill>
                  <a:schemeClr val="bg1"/>
                </a:solidFill>
              </a:rPr>
              <a:t>. If not, please check on the page 10 to 17 of this </a:t>
            </a:r>
            <a:r>
              <a:rPr lang="en-US" sz="1400" dirty="0" smtClean="0">
                <a:solidFill>
                  <a:schemeClr val="bg1"/>
                </a:solidFill>
                <a:hlinkClick r:id="rId2"/>
              </a:rPr>
              <a:t>user guide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49417"/>
          <a:stretch/>
        </p:blipFill>
        <p:spPr>
          <a:xfrm>
            <a:off x="340260" y="952509"/>
            <a:ext cx="2628292" cy="20025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3" y="2955018"/>
            <a:ext cx="2423959" cy="3101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290" y="4869160"/>
            <a:ext cx="5253956" cy="182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8087"/>
      </p:ext>
    </p:extLst>
  </p:cSld>
  <p:clrMapOvr>
    <a:masterClrMapping/>
  </p:clrMapOvr>
</p:sld>
</file>

<file path=ppt/theme/theme1.xml><?xml version="1.0" encoding="utf-8"?>
<a:theme xmlns:a="http://schemas.openxmlformats.org/drawingml/2006/main" name="ARVAL-PPT-EN-1-.potx">
  <a:themeElements>
    <a:clrScheme name="BNPP">
      <a:dk1>
        <a:srgbClr val="000000"/>
      </a:dk1>
      <a:lt1>
        <a:srgbClr val="FFFFFF"/>
      </a:lt1>
      <a:dk2>
        <a:srgbClr val="939598"/>
      </a:dk2>
      <a:lt2>
        <a:srgbClr val="F0F0F0"/>
      </a:lt2>
      <a:accent1>
        <a:srgbClr val="00A76C"/>
      </a:accent1>
      <a:accent2>
        <a:srgbClr val="82A44A"/>
      </a:accent2>
      <a:accent3>
        <a:srgbClr val="BFBFBF"/>
      </a:accent3>
      <a:accent4>
        <a:srgbClr val="D2DCAA"/>
      </a:accent4>
      <a:accent5>
        <a:srgbClr val="A0C873"/>
      </a:accent5>
      <a:accent6>
        <a:srgbClr val="00A76C"/>
      </a:accent6>
      <a:hlink>
        <a:srgbClr val="A0C873"/>
      </a:hlink>
      <a:folHlink>
        <a:srgbClr val="3C9146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9084C52A83A488AEAED393519E8A7" ma:contentTypeVersion="4" ma:contentTypeDescription="Create a new document." ma:contentTypeScope="" ma:versionID="bb39295e9eed6bd672a25957c719ef61">
  <xsd:schema xmlns:xsd="http://www.w3.org/2001/XMLSchema" xmlns:xs="http://www.w3.org/2001/XMLSchema" xmlns:p="http://schemas.microsoft.com/office/2006/metadata/properties" xmlns:ns1="http://schemas.microsoft.com/sharepoint/v3" xmlns:ns2="9F3AF71A-4826-4F84-A5FB-A70F93D43E60" xmlns:ns3="http://schemas.microsoft.com/sharepoint/v4" xmlns:ns4="aa6cc274-cc10-45a6-af82-37a5088104b3" targetNamespace="http://schemas.microsoft.com/office/2006/metadata/properties" ma:root="true" ma:fieldsID="67096124f211a4a1106c9907c90dc1c9" ns1:_="" ns2:_="" ns3:_="" ns4:_="">
    <xsd:import namespace="http://schemas.microsoft.com/sharepoint/v3"/>
    <xsd:import namespace="9F3AF71A-4826-4F84-A5FB-A70F93D43E60"/>
    <xsd:import namespace="http://schemas.microsoft.com/sharepoint/v4"/>
    <xsd:import namespace="aa6cc274-cc10-45a6-af82-37a5088104b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AF71A-4826-4F84-A5FB-A70F93D43E60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cc274-cc10-45a6-af82-37a508810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g xmlns="9F3AF71A-4826-4F84-A5FB-A70F93D43E60" xsi:nil="true"/>
    <_dlc_ExpireDateSaved xmlns="http://schemas.microsoft.com/sharepoint/v3" xsi:nil="true"/>
    <_dlc_ExpireDate xmlns="http://schemas.microsoft.com/sharepoint/v3">2022-10-16T12:58:07+00:00</_dlc_Expire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2aba43e8-cafa-4e60-b854-91b49d23f7c7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Modified</property>
                  <propertyId>28cf69c5-fa48-462a-b5cd-27b6f9d2bd5f</propertyId>
                  <period>months</period>
                </formula>
                <action type="workflow" id="0f43de15-46cf-4b30-ba7d-ea0667596405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 stageDeleted="true"/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F7CCBEC0-2A48-456B-9E3D-4B16D7A5F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3AF71A-4826-4F84-A5FB-A70F93D43E60"/>
    <ds:schemaRef ds:uri="http://schemas.microsoft.com/sharepoint/v4"/>
    <ds:schemaRef ds:uri="aa6cc274-cc10-45a6-af82-37a5088104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63ACE9-6424-47FA-B074-91D4C4706B94}">
  <ds:schemaRefs>
    <ds:schemaRef ds:uri="9F3AF71A-4826-4F84-A5FB-A70F93D43E60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a6cc274-cc10-45a6-af82-37a5088104b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308E7C-2EFB-4AD0-9C18-07C67C5501C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6F25DE2-7FA9-4967-8452-5AE7F990D5C2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ARVAL-PPT-EN-1-.potx</Template>
  <TotalTime>1513</TotalTime>
  <Words>652</Words>
  <Application>Microsoft Office PowerPoint</Application>
  <PresentationFormat>Affichage à l'écran (4:3)</PresentationFormat>
  <Paragraphs>92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BNPP Sans Light</vt:lpstr>
      <vt:lpstr>Calibri</vt:lpstr>
      <vt:lpstr>Wingdings</vt:lpstr>
      <vt:lpstr>ARVAL-PPT-EN-1-.potx</vt:lpstr>
      <vt:lpstr>Feuille de calcul</vt:lpstr>
      <vt:lpstr>CREATE A MARKETING CAMPAIGN</vt:lpstr>
      <vt:lpstr>Step 1 : Creating graphical elements</vt:lpstr>
      <vt:lpstr>Step 2 : Asking for the creation of the Salesforce campaign</vt:lpstr>
      <vt:lpstr>Step 3 : Creating the marketing tag</vt:lpstr>
      <vt:lpstr>Step 3 : Creating marketing tag</vt:lpstr>
      <vt:lpstr>Step 3 : Creating marketing tag</vt:lpstr>
      <vt:lpstr>Step 4 : Promote to front offers</vt:lpstr>
      <vt:lpstr>Step 4 : Promote to front offers</vt:lpstr>
      <vt:lpstr>Step 5 : Linking to Salesforce (webform)</vt:lpstr>
      <vt:lpstr>Step 5 : Linking to Salesforce (webform)</vt:lpstr>
      <vt:lpstr>Step 5 : Linking to Salesforce (webform)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WITTMANN Marie-France</dc:creator>
  <cp:lastModifiedBy>FRON Hélène</cp:lastModifiedBy>
  <cp:revision>490</cp:revision>
  <cp:lastPrinted>2015-02-25T12:09:14Z</cp:lastPrinted>
  <dcterms:created xsi:type="dcterms:W3CDTF">2015-06-24T07:35:38Z</dcterms:created>
  <dcterms:modified xsi:type="dcterms:W3CDTF">2020-10-16T13:00:10Z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0x010100C979084C52A83A488AEAED393519E8A7</vt:lpwstr>
  </property>
  <property fmtid="{D5CDD505-2E9C-101B-9397-08002B2CF9AE}" pid="3" name="_dlc_policyId">
    <vt:lpwstr>0x010100A6CB8777D5CA2240B9ED3DC4C10DE894|-1458936444</vt:lpwstr>
  </property>
  <property fmtid="{D5CDD505-2E9C-101B-9397-08002B2CF9AE}" pid="4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id="Microsoft.Office.RecordsManagement.PolicyFeatures.Expiration.Formula.BuiltIn"&gt;&lt;number&gt;2&lt;/number&gt;&lt;property&gt;Created&lt;/property&gt;&lt;propertyId&gt;8c06beca-0777-48f7-91c7-6da68bc07b69&lt;/propertyId&gt;&lt;period&gt;years&lt;/period&gt;&lt;/formula&gt;</vt:lpwstr>
  </property>
  <property fmtid="{D5CDD505-2E9C-101B-9397-08002B2CF9AE}" pid="5" name="_dlc_LastRun">
    <vt:lpwstr>10/16/2021 23:38:01</vt:lpwstr>
  </property>
  <property fmtid="{D5CDD505-2E9C-101B-9397-08002B2CF9AE}" pid="6" name="_dlc_ItemStageId">
    <vt:lpwstr>1</vt:lpwstr>
  </property>
</Properties>
</file>